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7" r:id="rId1"/>
  </p:sldMasterIdLst>
  <p:notesMasterIdLst>
    <p:notesMasterId r:id="rId40"/>
  </p:notesMasterIdLst>
  <p:handoutMasterIdLst>
    <p:handoutMasterId r:id="rId41"/>
  </p:handoutMasterIdLst>
  <p:sldIdLst>
    <p:sldId id="555" r:id="rId2"/>
    <p:sldId id="795" r:id="rId3"/>
    <p:sldId id="844" r:id="rId4"/>
    <p:sldId id="834" r:id="rId5"/>
    <p:sldId id="798" r:id="rId6"/>
    <p:sldId id="804" r:id="rId7"/>
    <p:sldId id="815" r:id="rId8"/>
    <p:sldId id="846" r:id="rId9"/>
    <p:sldId id="847" r:id="rId10"/>
    <p:sldId id="885" r:id="rId11"/>
    <p:sldId id="848" r:id="rId12"/>
    <p:sldId id="819" r:id="rId13"/>
    <p:sldId id="849" r:id="rId14"/>
    <p:sldId id="838" r:id="rId15"/>
    <p:sldId id="840" r:id="rId16"/>
    <p:sldId id="740" r:id="rId17"/>
    <p:sldId id="842" r:id="rId18"/>
    <p:sldId id="843" r:id="rId19"/>
    <p:sldId id="869" r:id="rId20"/>
    <p:sldId id="881" r:id="rId21"/>
    <p:sldId id="837" r:id="rId22"/>
    <p:sldId id="858" r:id="rId23"/>
    <p:sldId id="882" r:id="rId24"/>
    <p:sldId id="884" r:id="rId25"/>
    <p:sldId id="859" r:id="rId26"/>
    <p:sldId id="868" r:id="rId27"/>
    <p:sldId id="860" r:id="rId28"/>
    <p:sldId id="861" r:id="rId29"/>
    <p:sldId id="862" r:id="rId30"/>
    <p:sldId id="864" r:id="rId31"/>
    <p:sldId id="880" r:id="rId32"/>
    <p:sldId id="877" r:id="rId33"/>
    <p:sldId id="839" r:id="rId34"/>
    <p:sldId id="866" r:id="rId35"/>
    <p:sldId id="759" r:id="rId36"/>
    <p:sldId id="821" r:id="rId37"/>
    <p:sldId id="766" r:id="rId38"/>
    <p:sldId id="867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80">
          <p15:clr>
            <a:srgbClr val="A4A3A4"/>
          </p15:clr>
        </p15:guide>
        <p15:guide id="2" pos="281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hyamnath gollakota" initials="sg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  <a:srgbClr val="0033CC"/>
    <a:srgbClr val="0070C0"/>
    <a:srgbClr val="C2F3FF"/>
    <a:srgbClr val="FFD1F6"/>
    <a:srgbClr val="CC00FF"/>
    <a:srgbClr val="CC66FF"/>
    <a:srgbClr val="F6DAF2"/>
    <a:srgbClr val="CC0000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39" autoAdjust="0"/>
    <p:restoredTop sz="95673" autoAdjust="0"/>
  </p:normalViewPr>
  <p:slideViewPr>
    <p:cSldViewPr snapToGrid="0">
      <p:cViewPr varScale="1">
        <p:scale>
          <a:sx n="103" d="100"/>
          <a:sy n="103" d="100"/>
        </p:scale>
        <p:origin x="1112" y="168"/>
      </p:cViewPr>
      <p:guideLst>
        <p:guide orient="horz" pos="2680"/>
        <p:guide pos="28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handoutMaster" Target="handoutMasters/handoutMaster1.xml"/><Relationship Id="rId42" Type="http://schemas.openxmlformats.org/officeDocument/2006/relationships/commentAuthors" Target="commentAuthors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4B8FEC-AC44-4504-922B-4FB27A12FB78}" type="datetimeFigureOut">
              <a:rPr lang="en-US" smtClean="0"/>
              <a:t>6/29/16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688D7-31D3-49DA-B981-5649968E0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0100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11FF8-0FA7-C14D-9B9E-E3672BC9CBF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12C98-7ABB-554D-A908-746B5A8F3E0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580776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noFill/>
          <a:ln cap="flat">
            <a:solidFill>
              <a:schemeClr val="tx1"/>
            </a:solidFill>
            <a:miter lim="800000"/>
            <a:headEnd type="none" w="med" len="med"/>
            <a:tailEnd type="none" w="med" len="med"/>
          </a:ln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baseline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3509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360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602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875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1689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9145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076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4552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5941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0107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03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161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6938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8748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915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0978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7708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2032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6544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85205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044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70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68311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5926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4001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6701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4677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93060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80394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03827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290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95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9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617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156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8143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512C98-7ABB-554D-A908-746B5A8F3E0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7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462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648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933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4429"/>
          </a:xfrm>
        </p:spPr>
        <p:txBody>
          <a:bodyPr rtlCol="0"/>
          <a:lstStyle>
            <a:lvl1pPr>
              <a:defRPr b="1">
                <a:solidFill>
                  <a:srgbClr val="0078C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>
          <a:xfrm>
            <a:off x="457200" y="1286934"/>
            <a:ext cx="8229600" cy="4839230"/>
          </a:xfrm>
        </p:spPr>
        <p:txBody>
          <a:bodyPr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3E026C-9B7C-964A-9AB0-21B2B0C30D0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784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780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924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418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968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682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756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901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597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C5D7B-3276-124E-898C-A81CDBEC5011}" type="datetimeFigureOut">
              <a:rPr lang="en-US" smtClean="0"/>
              <a:pPr/>
              <a:t>6/29/16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81DBD-7DA4-C443-9A7E-26FD2E73ED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45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e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jpeg"/><Relationship Id="rId5" Type="http://schemas.openxmlformats.org/officeDocument/2006/relationships/image" Target="../media/image18.jpe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0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4"/>
          <p:cNvSpPr>
            <a:spLocks noChangeArrowheads="1"/>
          </p:cNvSpPr>
          <p:nvPr/>
        </p:nvSpPr>
        <p:spPr bwMode="auto">
          <a:xfrm>
            <a:off x="367086" y="1086694"/>
            <a:ext cx="8443913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54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Practical Bluetooth Traffic Sniffing: Systems and Privacy Implications</a:t>
            </a:r>
          </a:p>
        </p:txBody>
      </p:sp>
      <p:sp>
        <p:nvSpPr>
          <p:cNvPr id="27651" name="Rectangle 5"/>
          <p:cNvSpPr>
            <a:spLocks noChangeArrowheads="1"/>
          </p:cNvSpPr>
          <p:nvPr/>
        </p:nvSpPr>
        <p:spPr bwMode="auto">
          <a:xfrm>
            <a:off x="116963" y="4138188"/>
            <a:ext cx="8874125" cy="1631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2800" dirty="0">
                <a:latin typeface="+mj-lt"/>
                <a:cs typeface="Arial" panose="020B0604020202020204" pitchFamily="34" charset="0"/>
              </a:rPr>
              <a:t>Wahhab </a:t>
            </a:r>
            <a:r>
              <a:rPr lang="en-US" sz="2800" dirty="0" err="1">
                <a:latin typeface="+mj-lt"/>
                <a:cs typeface="Arial" panose="020B0604020202020204" pitchFamily="34" charset="0"/>
              </a:rPr>
              <a:t>Albazrqaoe</a:t>
            </a:r>
            <a:r>
              <a:rPr lang="en-US" sz="2800" dirty="0">
                <a:latin typeface="+mj-lt"/>
                <a:cs typeface="Arial" panose="020B0604020202020204" pitchFamily="34" charset="0"/>
              </a:rPr>
              <a:t>, Jun Huang,</a:t>
            </a:r>
            <a:r>
              <a:rPr lang="en-US" sz="2800" b="1" dirty="0">
                <a:latin typeface="+mj-lt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+mj-lt"/>
                <a:cs typeface="Arial" panose="020B0604020202020204" pitchFamily="34" charset="0"/>
              </a:rPr>
              <a:t>Guoliang</a:t>
            </a:r>
            <a:r>
              <a:rPr lang="en-US" sz="2800" b="1" dirty="0">
                <a:latin typeface="+mj-lt"/>
                <a:cs typeface="Arial" panose="020B0604020202020204" pitchFamily="34" charset="0"/>
              </a:rPr>
              <a:t> Xing</a:t>
            </a:r>
          </a:p>
          <a:p>
            <a:pPr algn="ctr" eaLnBrk="0" hangingPunct="0"/>
            <a:endParaRPr lang="en-US" sz="2400" b="1" dirty="0">
              <a:latin typeface="+mj-lt"/>
              <a:cs typeface="Arial" panose="020B0604020202020204" pitchFamily="34" charset="0"/>
            </a:endParaRPr>
          </a:p>
          <a:p>
            <a:pPr algn="ctr" eaLnBrk="0" hangingPunct="0"/>
            <a:r>
              <a:rPr lang="en-US" sz="2400" dirty="0">
                <a:latin typeface="+mj-lt"/>
                <a:cs typeface="Arial" panose="020B0604020202020204" pitchFamily="34" charset="0"/>
              </a:rPr>
              <a:t>Department of Computer Science and Engineering</a:t>
            </a:r>
          </a:p>
          <a:p>
            <a:pPr algn="ctr" eaLnBrk="0" hangingPunct="0"/>
            <a:r>
              <a:rPr lang="en-US" sz="2400" dirty="0">
                <a:latin typeface="+mj-lt"/>
                <a:cs typeface="Arial" panose="020B0604020202020204" pitchFamily="34" charset="0"/>
              </a:rPr>
              <a:t>Michigan State University</a:t>
            </a:r>
          </a:p>
        </p:txBody>
      </p:sp>
    </p:spTree>
  </p:cSld>
  <p:clrMapOvr>
    <a:masterClrMapping/>
  </p:clrMapOvr>
  <p:transition advTm="5407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345"/>
            <a:ext cx="9144000" cy="72442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cs typeface="Arial" panose="020B0604020202020204" pitchFamily="34" charset="0"/>
              </a:rPr>
              <a:t>Sniffing Bluetooth Traffic is Challenging</a:t>
            </a:r>
            <a:endParaRPr lang="en-US" sz="36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327" y="1602819"/>
            <a:ext cx="3300150" cy="691495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Secret </a:t>
            </a:r>
            <a:r>
              <a:rPr lang="en-US" sz="26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clock value</a:t>
            </a:r>
            <a:endParaRPr lang="en-US" sz="2600" dirty="0">
              <a:ea typeface="Adobe Ming Std L" panose="02020300000000000000" pitchFamily="18" charset="-128"/>
              <a:cs typeface="Arial" panose="020B0604020202020204" pitchFamily="34" charset="0"/>
            </a:endParaRPr>
          </a:p>
          <a:p>
            <a:endParaRPr lang="en-US" sz="2800" dirty="0">
              <a:solidFill>
                <a:schemeClr val="bg1">
                  <a:lumMod val="75000"/>
                </a:schemeClr>
              </a:solidFill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4854637" y="1619444"/>
            <a:ext cx="3888530" cy="1439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Don’t know </a:t>
            </a:r>
            <a:r>
              <a:rPr lang="en-US" sz="26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the next hop</a:t>
            </a:r>
            <a:endParaRPr lang="en-US" sz="2600" dirty="0"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540326" y="2447974"/>
            <a:ext cx="3438281" cy="8038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Vendor-dependent </a:t>
            </a:r>
            <a:r>
              <a:rPr lang="en-US" sz="26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AFH implementation</a:t>
            </a:r>
            <a:endParaRPr lang="en-US" sz="2600" dirty="0"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849967" y="2447974"/>
            <a:ext cx="4073233" cy="8038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Difficult to follow adaptive hopping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3840477" y="1812179"/>
            <a:ext cx="1030785" cy="3388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8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842565" y="2615931"/>
            <a:ext cx="1030785" cy="3388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8" name="Text Placeholder 2"/>
          <p:cNvSpPr txBox="1">
            <a:spLocks/>
          </p:cNvSpPr>
          <p:nvPr/>
        </p:nvSpPr>
        <p:spPr>
          <a:xfrm>
            <a:off x="4854637" y="3625228"/>
            <a:ext cx="3732414" cy="14879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Degradation of sniffing performance</a:t>
            </a:r>
          </a:p>
          <a:p>
            <a:endParaRPr lang="en-US" sz="1400" dirty="0">
              <a:solidFill>
                <a:schemeClr val="bg1">
                  <a:lumMod val="75000"/>
                </a:schemeClr>
              </a:solidFill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9" name="Text Placeholder 2"/>
          <p:cNvSpPr txBox="1">
            <a:spLocks/>
          </p:cNvSpPr>
          <p:nvPr/>
        </p:nvSpPr>
        <p:spPr>
          <a:xfrm>
            <a:off x="540325" y="3576596"/>
            <a:ext cx="3300152" cy="14879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6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Heavy interference </a:t>
            </a: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in </a:t>
            </a:r>
            <a:r>
              <a:rPr lang="en-US" sz="26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2.4 </a:t>
            </a: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GHz band</a:t>
            </a:r>
          </a:p>
          <a:p>
            <a:endParaRPr lang="en-US" sz="1400" dirty="0">
              <a:solidFill>
                <a:schemeClr val="bg1">
                  <a:lumMod val="75000"/>
                </a:schemeClr>
              </a:solidFill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3844653" y="3833041"/>
            <a:ext cx="1030785" cy="3388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60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345"/>
            <a:ext cx="9144000" cy="724429"/>
          </a:xfrm>
        </p:spPr>
        <p:txBody>
          <a:bodyPr>
            <a:noAutofit/>
          </a:bodyPr>
          <a:lstStyle/>
          <a:p>
            <a:pPr algn="ctr"/>
            <a:r>
              <a:rPr lang="en-US" sz="4800" dirty="0">
                <a:solidFill>
                  <a:srgbClr val="FF0000"/>
                </a:solidFill>
                <a:cs typeface="Arial" panose="020B0604020202020204" pitchFamily="34" charset="0"/>
              </a:rPr>
              <a:t>State-of-the-Art Bluetooth Sniffers</a:t>
            </a:r>
            <a:endParaRPr lang="en-US" sz="40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71483"/>
            <a:ext cx="8229600" cy="483923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dirty="0">
                <a:ea typeface="Adobe Ming Std L" panose="02020300000000000000" pitchFamily="18" charset="-128"/>
                <a:cs typeface="Arial" panose="020B0604020202020204" pitchFamily="34" charset="0"/>
              </a:rPr>
              <a:t>Sniff all 79 Bluetooth </a:t>
            </a:r>
            <a:r>
              <a:rPr lang="en-US" dirty="0" err="1">
                <a:ea typeface="Adobe Ming Std L" panose="02020300000000000000" pitchFamily="18" charset="-128"/>
                <a:cs typeface="Arial" panose="020B0604020202020204" pitchFamily="34" charset="0"/>
              </a:rPr>
              <a:t>subchannels</a:t>
            </a:r>
            <a:r>
              <a:rPr lang="en-US" dirty="0">
                <a:ea typeface="Adobe Ming Std L" panose="02020300000000000000" pitchFamily="18" charset="-128"/>
                <a:cs typeface="Arial" panose="020B0604020202020204" pitchFamily="34" charset="0"/>
              </a:rPr>
              <a:t> in parallel</a:t>
            </a:r>
          </a:p>
          <a:p>
            <a:pPr lvl="1">
              <a:spcBef>
                <a:spcPts val="1200"/>
              </a:spcBef>
            </a:pPr>
            <a:r>
              <a:rPr lang="en-US" dirty="0">
                <a:ea typeface="Adobe Ming Std L" panose="02020300000000000000" pitchFamily="18" charset="-128"/>
                <a:cs typeface="Arial" panose="020B0604020202020204" pitchFamily="34" charset="0"/>
              </a:rPr>
              <a:t>Need to monitor a total of 83.5 MHz spectrum</a:t>
            </a:r>
          </a:p>
          <a:p>
            <a:pPr lvl="1">
              <a:spcBef>
                <a:spcPts val="1200"/>
              </a:spcBef>
            </a:pPr>
            <a:r>
              <a:rPr lang="en-US" dirty="0">
                <a:ea typeface="Adobe Ming Std L" panose="02020300000000000000" pitchFamily="18" charset="-128"/>
                <a:cs typeface="Arial" panose="020B0604020202020204" pitchFamily="34" charset="0"/>
              </a:rPr>
              <a:t>Rely on specialized radios for parallel signal processing</a:t>
            </a:r>
          </a:p>
          <a:p>
            <a:pPr lvl="1">
              <a:spcBef>
                <a:spcPts val="1200"/>
              </a:spcBef>
            </a:pPr>
            <a:r>
              <a:rPr lang="en-US" dirty="0">
                <a:ea typeface="Adobe Ming Std L" panose="02020300000000000000" pitchFamily="18" charset="-128"/>
                <a:cs typeface="Arial" panose="020B0604020202020204" pitchFamily="34" charset="0"/>
              </a:rPr>
              <a:t>Typically cost around</a:t>
            </a:r>
            <a:r>
              <a:rPr lang="en-US" b="1" dirty="0">
                <a:ea typeface="Adobe Ming Std L" panose="02020300000000000000" pitchFamily="18" charset="-128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rgbClr val="FF0000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$10k to $25k per unit</a:t>
            </a:r>
          </a:p>
        </p:txBody>
      </p:sp>
      <p:pic>
        <p:nvPicPr>
          <p:cNvPr id="1030" name="Picture 6" descr="Icom R95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458" y="3699365"/>
            <a:ext cx="3877056" cy="1891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478572" y="5757167"/>
            <a:ext cx="407107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ea typeface="Adobe Ming Std L" panose="02020300000000000000" pitchFamily="18" charset="-128"/>
                <a:cs typeface="Arial" panose="020B0604020202020204" pitchFamily="34" charset="0"/>
              </a:rPr>
              <a:t>Icom</a:t>
            </a:r>
            <a:r>
              <a:rPr lang="en-US" sz="1600" dirty="0">
                <a:ea typeface="Adobe Ming Std L" panose="02020300000000000000" pitchFamily="18" charset="-128"/>
                <a:cs typeface="Arial" panose="020B0604020202020204" pitchFamily="34" charset="0"/>
              </a:rPr>
              <a:t> IC-R9500 wideband receiver</a:t>
            </a:r>
          </a:p>
          <a:p>
            <a:pPr algn="ctr"/>
            <a:r>
              <a:rPr lang="en-US" sz="1600" b="1" dirty="0">
                <a:ea typeface="Adobe Ming Std L" panose="02020300000000000000" pitchFamily="18" charset="-128"/>
                <a:cs typeface="Arial" panose="020B0604020202020204" pitchFamily="34" charset="0"/>
              </a:rPr>
              <a:t>$17,500.00</a:t>
            </a:r>
            <a:endParaRPr lang="en-US" sz="1600" b="1" dirty="0"/>
          </a:p>
        </p:txBody>
      </p:sp>
      <p:pic>
        <p:nvPicPr>
          <p:cNvPr id="1032" name="Picture 8" descr="RF Wideband Digitiz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76" y="3272567"/>
            <a:ext cx="4095750" cy="255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681378" y="5807042"/>
            <a:ext cx="37930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ea typeface="Adobe Ming Std L" panose="02020300000000000000" pitchFamily="18" charset="-128"/>
                <a:cs typeface="Arial" panose="020B0604020202020204" pitchFamily="34" charset="0"/>
              </a:rPr>
              <a:t>Nutaq</a:t>
            </a:r>
            <a:r>
              <a:rPr lang="en-US" sz="1600" dirty="0">
                <a:ea typeface="Adobe Ming Std L" panose="02020300000000000000" pitchFamily="18" charset="-128"/>
                <a:cs typeface="Arial" panose="020B0604020202020204" pitchFamily="34" charset="0"/>
              </a:rPr>
              <a:t> WDXG RF Wideband Digitizer 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10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345"/>
            <a:ext cx="9144000" cy="724429"/>
          </a:xfrm>
        </p:spPr>
        <p:txBody>
          <a:bodyPr>
            <a:noAutofit/>
          </a:bodyPr>
          <a:lstStyle/>
          <a:p>
            <a:pPr algn="ctr"/>
            <a:r>
              <a:rPr lang="en-US" sz="4800" dirty="0">
                <a:solidFill>
                  <a:srgbClr val="FF0000"/>
                </a:solidFill>
                <a:cs typeface="Arial" panose="020B0604020202020204" pitchFamily="34" charset="0"/>
              </a:rPr>
              <a:t>State-of-the-Art Bluetooth Sniffers</a:t>
            </a:r>
            <a:endParaRPr lang="en-US" sz="40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71483"/>
            <a:ext cx="8229600" cy="4839230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dirty="0">
                <a:ea typeface="Adobe Ming Std L" panose="02020300000000000000" pitchFamily="18" charset="-128"/>
                <a:cs typeface="Arial" panose="020B0604020202020204" pitchFamily="34" charset="0"/>
              </a:rPr>
              <a:t>Sniff all 79 Bluetooth </a:t>
            </a:r>
            <a:r>
              <a:rPr lang="en-US" dirty="0" err="1">
                <a:ea typeface="Adobe Ming Std L" panose="02020300000000000000" pitchFamily="18" charset="-128"/>
                <a:cs typeface="Arial" panose="020B0604020202020204" pitchFamily="34" charset="0"/>
              </a:rPr>
              <a:t>subchannels</a:t>
            </a:r>
            <a:r>
              <a:rPr lang="en-US" dirty="0">
                <a:ea typeface="Adobe Ming Std L" panose="02020300000000000000" pitchFamily="18" charset="-128"/>
                <a:cs typeface="Arial" panose="020B0604020202020204" pitchFamily="34" charset="0"/>
              </a:rPr>
              <a:t> in parallel</a:t>
            </a:r>
          </a:p>
          <a:p>
            <a:pPr lvl="1">
              <a:spcBef>
                <a:spcPts val="1200"/>
              </a:spcBef>
            </a:pPr>
            <a:r>
              <a:rPr lang="en-US" dirty="0">
                <a:ea typeface="Adobe Ming Std L" panose="02020300000000000000" pitchFamily="18" charset="-128"/>
                <a:cs typeface="Arial" panose="020B0604020202020204" pitchFamily="34" charset="0"/>
              </a:rPr>
              <a:t>Need to monitor a total of 83.5 MHz spectrum</a:t>
            </a:r>
          </a:p>
          <a:p>
            <a:pPr lvl="1">
              <a:spcBef>
                <a:spcPts val="1200"/>
              </a:spcBef>
            </a:pPr>
            <a:r>
              <a:rPr lang="en-US" dirty="0">
                <a:ea typeface="Adobe Ming Std L" panose="02020300000000000000" pitchFamily="18" charset="-128"/>
                <a:cs typeface="Arial" panose="020B0604020202020204" pitchFamily="34" charset="0"/>
              </a:rPr>
              <a:t>Rely on specialized radios for parallel signal processing</a:t>
            </a:r>
          </a:p>
          <a:p>
            <a:pPr lvl="1">
              <a:spcBef>
                <a:spcPts val="1200"/>
              </a:spcBef>
            </a:pPr>
            <a:r>
              <a:rPr lang="en-US" dirty="0">
                <a:ea typeface="Adobe Ming Std L" panose="02020300000000000000" pitchFamily="18" charset="-128"/>
                <a:cs typeface="Arial" panose="020B0604020202020204" pitchFamily="34" charset="0"/>
              </a:rPr>
              <a:t>Typically cost around</a:t>
            </a:r>
            <a:r>
              <a:rPr lang="en-US" b="1" dirty="0">
                <a:ea typeface="Adobe Ming Std L" panose="02020300000000000000" pitchFamily="18" charset="-128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rgbClr val="FF0000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$10k to $25k per unit</a:t>
            </a:r>
          </a:p>
        </p:txBody>
      </p:sp>
      <p:pic>
        <p:nvPicPr>
          <p:cNvPr id="1030" name="Picture 6" descr="Icom R95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458" y="3699365"/>
            <a:ext cx="3877056" cy="1891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478572" y="5757167"/>
            <a:ext cx="407107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ea typeface="Adobe Ming Std L" panose="02020300000000000000" pitchFamily="18" charset="-128"/>
                <a:cs typeface="Arial" panose="020B0604020202020204" pitchFamily="34" charset="0"/>
              </a:rPr>
              <a:t>Icom</a:t>
            </a:r>
            <a:r>
              <a:rPr lang="en-US" sz="1600" dirty="0">
                <a:ea typeface="Adobe Ming Std L" panose="02020300000000000000" pitchFamily="18" charset="-128"/>
                <a:cs typeface="Arial" panose="020B0604020202020204" pitchFamily="34" charset="0"/>
              </a:rPr>
              <a:t> IC-R9500 wideband receiver</a:t>
            </a:r>
          </a:p>
          <a:p>
            <a:pPr algn="ctr"/>
            <a:r>
              <a:rPr lang="en-US" sz="1600" b="1" dirty="0">
                <a:ea typeface="Adobe Ming Std L" panose="02020300000000000000" pitchFamily="18" charset="-128"/>
                <a:cs typeface="Arial" panose="020B0604020202020204" pitchFamily="34" charset="0"/>
              </a:rPr>
              <a:t>$17,500.00</a:t>
            </a:r>
            <a:endParaRPr lang="en-US" sz="1600" b="1" dirty="0"/>
          </a:p>
        </p:txBody>
      </p:sp>
      <p:pic>
        <p:nvPicPr>
          <p:cNvPr id="1032" name="Picture 8" descr="RF Wideband Digitiz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76" y="3272567"/>
            <a:ext cx="4095750" cy="255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681378" y="5807042"/>
            <a:ext cx="37930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ea typeface="Adobe Ming Std L" panose="02020300000000000000" pitchFamily="18" charset="-128"/>
                <a:cs typeface="Arial" panose="020B0604020202020204" pitchFamily="34" charset="0"/>
              </a:rPr>
              <a:t>Nutaq</a:t>
            </a:r>
            <a:r>
              <a:rPr lang="en-US" sz="1600" dirty="0">
                <a:ea typeface="Adobe Ming Std L" panose="02020300000000000000" pitchFamily="18" charset="-128"/>
                <a:cs typeface="Arial" panose="020B0604020202020204" pitchFamily="34" charset="0"/>
              </a:rPr>
              <a:t> WDXG RF Wideband Digitizer </a:t>
            </a:r>
            <a:endParaRPr lang="en-US" sz="1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199" y="3306433"/>
            <a:ext cx="8092445" cy="2974285"/>
          </a:xfrm>
          <a:prstGeom prst="rect">
            <a:avLst/>
          </a:prstGeom>
          <a:solidFill>
            <a:schemeClr val="bg1"/>
          </a:solidFill>
          <a:ln w="50800">
            <a:solidFill>
              <a:srgbClr val="FF0000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78C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solidFill>
                  <a:srgbClr val="FF0000"/>
                </a:solidFill>
                <a:cs typeface="Arial" panose="020B0604020202020204" pitchFamily="34" charset="0"/>
              </a:rPr>
              <a:t>Practical </a:t>
            </a:r>
            <a:r>
              <a:rPr lang="en-US" dirty="0">
                <a:solidFill>
                  <a:srgbClr val="FF0000"/>
                </a:solidFill>
                <a:cs typeface="Arial" panose="020B0604020202020204" pitchFamily="34" charset="0"/>
              </a:rPr>
              <a:t>Bluetooth sniffer using general, </a:t>
            </a:r>
            <a:r>
              <a:rPr lang="en-US" dirty="0" smtClean="0">
                <a:solidFill>
                  <a:srgbClr val="FF0000"/>
                </a:solidFill>
                <a:cs typeface="Arial" panose="020B0604020202020204" pitchFamily="34" charset="0"/>
              </a:rPr>
              <a:t>inexpensive, portable </a:t>
            </a:r>
            <a:r>
              <a:rPr lang="en-US" dirty="0">
                <a:solidFill>
                  <a:srgbClr val="FF0000"/>
                </a:solidFill>
                <a:cs typeface="Arial" panose="020B0604020202020204" pitchFamily="34" charset="0"/>
              </a:rPr>
              <a:t>wireless </a:t>
            </a:r>
            <a:r>
              <a:rPr lang="en-US" dirty="0" smtClean="0">
                <a:solidFill>
                  <a:srgbClr val="FF0000"/>
                </a:solidFill>
                <a:cs typeface="Arial" panose="020B0604020202020204" pitchFamily="34" charset="0"/>
              </a:rPr>
              <a:t>platforms ??</a:t>
            </a:r>
            <a:endParaRPr lang="en-US" sz="36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123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 Placeholder 2"/>
          <p:cNvSpPr>
            <a:spLocks noGrp="1"/>
          </p:cNvSpPr>
          <p:nvPr>
            <p:ph type="body" idx="1"/>
          </p:nvPr>
        </p:nvSpPr>
        <p:spPr>
          <a:xfrm>
            <a:off x="198840" y="1698317"/>
            <a:ext cx="3596830" cy="4941073"/>
          </a:xfrm>
        </p:spPr>
        <p:txBody>
          <a:bodyPr>
            <a:normAutofit/>
          </a:bodyPr>
          <a:lstStyle/>
          <a:p>
            <a:r>
              <a:rPr lang="en-US" b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The </a:t>
            </a:r>
            <a:r>
              <a:rPr lang="en-US" b="1" i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Scout</a:t>
            </a:r>
            <a:r>
              <a:rPr lang="en-US" b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 radio</a:t>
            </a:r>
          </a:p>
          <a:p>
            <a:pPr marL="457200" lvl="1">
              <a:spcAft>
                <a:spcPts val="600"/>
              </a:spcAft>
            </a:pPr>
            <a:r>
              <a:rPr lang="en-US" sz="22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Sniffs </a:t>
            </a:r>
            <a:r>
              <a:rPr lang="en-US" sz="2200" dirty="0">
                <a:ea typeface="Adobe Ming Std L" panose="02020300000000000000" pitchFamily="18" charset="-128"/>
                <a:cs typeface="Arial" panose="020B0604020202020204" pitchFamily="34" charset="0"/>
              </a:rPr>
              <a:t>a single </a:t>
            </a:r>
            <a:r>
              <a:rPr lang="en-US" sz="2200" dirty="0" err="1">
                <a:ea typeface="Adobe Ming Std L" panose="02020300000000000000" pitchFamily="18" charset="-128"/>
                <a:cs typeface="Arial" panose="020B0604020202020204" pitchFamily="34" charset="0"/>
              </a:rPr>
              <a:t>subchannel</a:t>
            </a:r>
            <a:r>
              <a:rPr lang="en-US" sz="2200" dirty="0">
                <a:ea typeface="Adobe Ming Std L" panose="02020300000000000000" pitchFamily="18" charset="-128"/>
                <a:cs typeface="Arial" panose="020B0604020202020204" pitchFamily="34" charset="0"/>
              </a:rPr>
              <a:t> </a:t>
            </a:r>
            <a:r>
              <a:rPr lang="en-US" sz="22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to acquire clock value</a:t>
            </a:r>
            <a:endParaRPr lang="en-US" sz="2200" dirty="0">
              <a:ea typeface="Adobe Ming Std L" panose="02020300000000000000" pitchFamily="18" charset="-128"/>
              <a:cs typeface="Arial" panose="020B0604020202020204" pitchFamily="34" charset="0"/>
            </a:endParaRPr>
          </a:p>
          <a:p>
            <a:pPr marL="457200" lvl="1">
              <a:spcAft>
                <a:spcPts val="600"/>
              </a:spcAft>
            </a:pPr>
            <a:r>
              <a:rPr lang="en-US" sz="22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Perform basic hoping to </a:t>
            </a:r>
            <a:r>
              <a:rPr lang="en-US" sz="2200" dirty="0">
                <a:ea typeface="Adobe Ming Std L" panose="02020300000000000000" pitchFamily="18" charset="-128"/>
                <a:cs typeface="Arial" panose="020B0604020202020204" pitchFamily="34" charset="0"/>
              </a:rPr>
              <a:t>learn subchannel status</a:t>
            </a:r>
          </a:p>
          <a:p>
            <a:pPr marL="457200" lvl="1">
              <a:spcBef>
                <a:spcPts val="600"/>
              </a:spcBef>
              <a:spcAft>
                <a:spcPts val="600"/>
              </a:spcAft>
            </a:pPr>
            <a:r>
              <a:rPr lang="en-US" sz="22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Selectively jam to </a:t>
            </a:r>
            <a:r>
              <a:rPr lang="en-US" sz="2200" dirty="0">
                <a:ea typeface="Adobe Ming Std L" panose="02020300000000000000" pitchFamily="18" charset="-128"/>
                <a:cs typeface="Arial" panose="020B0604020202020204" pitchFamily="34" charset="0"/>
              </a:rPr>
              <a:t>avoid interference</a:t>
            </a:r>
          </a:p>
          <a:p>
            <a:r>
              <a:rPr lang="en-US" b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The </a:t>
            </a:r>
            <a:r>
              <a:rPr lang="en-US" b="1" i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Snooper</a:t>
            </a:r>
            <a:r>
              <a:rPr lang="en-US" b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 radio</a:t>
            </a:r>
          </a:p>
          <a:p>
            <a:pPr marL="457200" lvl="2">
              <a:spcBef>
                <a:spcPts val="1000"/>
              </a:spcBef>
            </a:pPr>
            <a:r>
              <a:rPr lang="en-US" sz="22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Follow </a:t>
            </a:r>
            <a:r>
              <a:rPr lang="en-US" sz="2200" dirty="0">
                <a:ea typeface="Adobe Ming Std L" panose="02020300000000000000" pitchFamily="18" charset="-128"/>
                <a:cs typeface="Arial" panose="020B0604020202020204" pitchFamily="34" charset="0"/>
              </a:rPr>
              <a:t>adaptive hopping to capture </a:t>
            </a:r>
            <a:r>
              <a:rPr lang="en-US" sz="22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packets</a:t>
            </a:r>
            <a:endParaRPr lang="en-US" sz="2200" dirty="0">
              <a:ea typeface="Adobe Ming Std L" panose="02020300000000000000" pitchFamily="18" charset="-128"/>
              <a:cs typeface="Arial" panose="020B0604020202020204" pitchFamily="34" charset="0"/>
            </a:endParaRPr>
          </a:p>
          <a:p>
            <a:pPr lvl="1"/>
            <a:endParaRPr lang="en-US" sz="2000" dirty="0">
              <a:latin typeface="+mj-lt"/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457199" y="378929"/>
            <a:ext cx="8483911" cy="7244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78C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 smtClean="0">
                <a:solidFill>
                  <a:srgbClr val="FF0000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BlueEar</a:t>
            </a:r>
            <a:r>
              <a:rPr lang="en-US" sz="5400" dirty="0" smtClean="0">
                <a:solidFill>
                  <a:srgbClr val="FF0000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: A Dual-Radio Sniffer</a:t>
            </a:r>
            <a:endParaRPr lang="en-US" sz="5400" dirty="0">
              <a:solidFill>
                <a:srgbClr val="FF0000"/>
              </a:solidFill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696825" y="1238259"/>
            <a:ext cx="5244286" cy="4910210"/>
            <a:chOff x="3696825" y="1204393"/>
            <a:chExt cx="5244286" cy="4910210"/>
          </a:xfrm>
        </p:grpSpPr>
        <p:grpSp>
          <p:nvGrpSpPr>
            <p:cNvPr id="27" name="Group 26"/>
            <p:cNvGrpSpPr/>
            <p:nvPr/>
          </p:nvGrpSpPr>
          <p:grpSpPr>
            <a:xfrm>
              <a:off x="3696825" y="1204393"/>
              <a:ext cx="5244286" cy="4550510"/>
              <a:chOff x="3794100" y="1279384"/>
              <a:chExt cx="5244286" cy="4550510"/>
            </a:xfrm>
          </p:grpSpPr>
          <p:cxnSp>
            <p:nvCxnSpPr>
              <p:cNvPr id="28" name="Straight Arrow Connector 27"/>
              <p:cNvCxnSpPr>
                <a:stCxn id="47" idx="3"/>
                <a:endCxn id="52" idx="1"/>
              </p:cNvCxnSpPr>
              <p:nvPr/>
            </p:nvCxnSpPr>
            <p:spPr>
              <a:xfrm>
                <a:off x="6334487" y="4746706"/>
                <a:ext cx="1076763" cy="0"/>
              </a:xfrm>
              <a:prstGeom prst="straightConnector1">
                <a:avLst/>
              </a:prstGeom>
              <a:ln w="1905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94100" y="1279384"/>
                <a:ext cx="1845564" cy="1527314"/>
              </a:xfrm>
              <a:prstGeom prst="rect">
                <a:avLst/>
              </a:prstGeom>
            </p:spPr>
          </p:pic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7192822" y="1280806"/>
                <a:ext cx="1845564" cy="1527314"/>
              </a:xfrm>
              <a:prstGeom prst="rect">
                <a:avLst/>
              </a:prstGeom>
            </p:spPr>
          </p:pic>
          <p:grpSp>
            <p:nvGrpSpPr>
              <p:cNvPr id="35" name="Group 34"/>
              <p:cNvGrpSpPr/>
              <p:nvPr/>
            </p:nvGrpSpPr>
            <p:grpSpPr>
              <a:xfrm>
                <a:off x="4175658" y="1962245"/>
                <a:ext cx="4632670" cy="3867649"/>
                <a:chOff x="4514975" y="1773983"/>
                <a:chExt cx="4744803" cy="3432227"/>
              </a:xfrm>
            </p:grpSpPr>
            <p:cxnSp>
              <p:nvCxnSpPr>
                <p:cNvPr id="41" name="Elbow Connector 40"/>
                <p:cNvCxnSpPr>
                  <a:endCxn id="47" idx="1"/>
                </p:cNvCxnSpPr>
                <p:nvPr/>
              </p:nvCxnSpPr>
              <p:spPr>
                <a:xfrm rot="16200000" flipH="1">
                  <a:off x="4300241" y="3216962"/>
                  <a:ext cx="1671921" cy="384089"/>
                </a:xfrm>
                <a:prstGeom prst="bentConnector2">
                  <a:avLst/>
                </a:prstGeom>
                <a:ln w="19050">
                  <a:headEnd type="none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Elbow Connector 41"/>
                <p:cNvCxnSpPr/>
                <p:nvPr/>
              </p:nvCxnSpPr>
              <p:spPr>
                <a:xfrm rot="16200000" flipH="1">
                  <a:off x="3646428" y="3524392"/>
                  <a:ext cx="2550365" cy="813272"/>
                </a:xfrm>
                <a:prstGeom prst="bentConnector2">
                  <a:avLst/>
                </a:prstGeom>
                <a:ln w="19050"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Elbow Connector 42"/>
                <p:cNvCxnSpPr>
                  <a:endCxn id="53" idx="1"/>
                </p:cNvCxnSpPr>
                <p:nvPr/>
              </p:nvCxnSpPr>
              <p:spPr>
                <a:xfrm rot="16200000" flipH="1">
                  <a:off x="4806643" y="2660877"/>
                  <a:ext cx="659115" cy="384091"/>
                </a:xfrm>
                <a:prstGeom prst="bentConnector2">
                  <a:avLst/>
                </a:prstGeom>
                <a:ln w="19050">
                  <a:headEnd type="none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Elbow Connector 43"/>
                <p:cNvCxnSpPr/>
                <p:nvPr/>
              </p:nvCxnSpPr>
              <p:spPr>
                <a:xfrm rot="10800000">
                  <a:off x="5845371" y="2251475"/>
                  <a:ext cx="1722852" cy="510558"/>
                </a:xfrm>
                <a:prstGeom prst="bentConnector3">
                  <a:avLst>
                    <a:gd name="adj1" fmla="val -3510"/>
                  </a:avLst>
                </a:prstGeom>
                <a:ln w="19050"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Arrow Connector 44"/>
                <p:cNvCxnSpPr/>
                <p:nvPr/>
              </p:nvCxnSpPr>
              <p:spPr>
                <a:xfrm>
                  <a:off x="6726059" y="3083117"/>
                  <a:ext cx="564463" cy="0"/>
                </a:xfrm>
                <a:prstGeom prst="straightConnector1">
                  <a:avLst/>
                </a:prstGeom>
                <a:ln w="19050"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tangle 46"/>
                <p:cNvSpPr/>
                <p:nvPr/>
              </p:nvSpPr>
              <p:spPr>
                <a:xfrm>
                  <a:off x="5328246" y="3866213"/>
                  <a:ext cx="1397812" cy="75750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rgbClr val="FF0000"/>
                      </a:solidFill>
                      <a:latin typeface="+mj-lt"/>
                      <a:cs typeface="Aharoni" panose="02010803020104030203" pitchFamily="2" charset="-79"/>
                    </a:rPr>
                    <a:t>Subchannel Classification</a:t>
                  </a:r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7309635" y="2762033"/>
                  <a:ext cx="1036235" cy="8408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tx1"/>
                      </a:solidFill>
                      <a:latin typeface="+mj-lt"/>
                      <a:cs typeface="Aharoni" panose="02010803020104030203" pitchFamily="2" charset="-79"/>
                    </a:rPr>
                    <a:t>Basic Hop Selection</a:t>
                  </a:r>
                </a:p>
              </p:txBody>
            </p:sp>
            <p:sp>
              <p:nvSpPr>
                <p:cNvPr id="51" name="Rectangle 50"/>
                <p:cNvSpPr/>
                <p:nvPr/>
              </p:nvSpPr>
              <p:spPr>
                <a:xfrm>
                  <a:off x="7869834" y="1773983"/>
                  <a:ext cx="1070197" cy="32775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b="1" dirty="0">
                      <a:latin typeface="+mj-lt"/>
                      <a:cs typeface="Aharoni" panose="02010803020104030203" pitchFamily="2" charset="-79"/>
                    </a:rPr>
                    <a:t>Snooper</a:t>
                  </a:r>
                  <a:endParaRPr lang="en-US" sz="2400" b="1" dirty="0">
                    <a:latin typeface="+mj-lt"/>
                    <a:cs typeface="Aharoni" panose="02010803020104030203" pitchFamily="2" charset="-79"/>
                  </a:endParaRPr>
                </a:p>
              </p:txBody>
            </p:sp>
            <p:sp>
              <p:nvSpPr>
                <p:cNvPr id="52" name="Rectangle 51"/>
                <p:cNvSpPr/>
                <p:nvPr/>
              </p:nvSpPr>
              <p:spPr>
                <a:xfrm>
                  <a:off x="7828884" y="3866213"/>
                  <a:ext cx="1430894" cy="75750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tx1"/>
                      </a:solidFill>
                      <a:latin typeface="+mj-lt"/>
                      <a:cs typeface="Aharoni" panose="02010803020104030203" pitchFamily="2" charset="-79"/>
                    </a:rPr>
                    <a:t>Adaptive Hop Selection</a:t>
                  </a:r>
                </a:p>
              </p:txBody>
            </p:sp>
            <p:sp>
              <p:nvSpPr>
                <p:cNvPr id="53" name="Rectangle 52"/>
                <p:cNvSpPr/>
                <p:nvPr/>
              </p:nvSpPr>
              <p:spPr>
                <a:xfrm>
                  <a:off x="5328246" y="2762034"/>
                  <a:ext cx="1397812" cy="8408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>
                      <a:solidFill>
                        <a:srgbClr val="FF0000"/>
                      </a:solidFill>
                      <a:latin typeface="+mj-lt"/>
                      <a:cs typeface="Aharoni" panose="02010803020104030203" pitchFamily="2" charset="-79"/>
                    </a:rPr>
                    <a:t>Clock Acquisition</a:t>
                  </a:r>
                  <a:endParaRPr lang="en-US" dirty="0">
                    <a:solidFill>
                      <a:srgbClr val="FF0000"/>
                    </a:solidFill>
                    <a:latin typeface="+mj-lt"/>
                    <a:cs typeface="Aharoni" panose="02010803020104030203" pitchFamily="2" charset="-79"/>
                  </a:endParaRPr>
                </a:p>
              </p:txBody>
            </p:sp>
          </p:grpSp>
          <p:sp>
            <p:nvSpPr>
              <p:cNvPr id="36" name="Rectangle 35"/>
              <p:cNvSpPr/>
              <p:nvPr/>
            </p:nvSpPr>
            <p:spPr>
              <a:xfrm>
                <a:off x="4404414" y="1962245"/>
                <a:ext cx="107019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n w="0"/>
                    <a:latin typeface="+mj-lt"/>
                    <a:cs typeface="Aharoni" panose="02010803020104030203" pitchFamily="2" charset="-79"/>
                  </a:rPr>
                  <a:t>Scout</a:t>
                </a:r>
                <a:endParaRPr lang="en-US" sz="2400" b="1" dirty="0">
                  <a:latin typeface="+mj-lt"/>
                  <a:cs typeface="Aharoni" panose="02010803020104030203" pitchFamily="2" charset="-79"/>
                </a:endParaRP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202303" y="4849431"/>
                <a:ext cx="1373431" cy="42248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75000"/>
                  </a:lnSpc>
                </a:pPr>
                <a:r>
                  <a:rPr lang="en-US" sz="1400" dirty="0" smtClean="0">
                    <a:latin typeface="+mj-lt"/>
                    <a:cs typeface="Aharoni" panose="02010803020104030203" pitchFamily="2" charset="-79"/>
                  </a:rPr>
                  <a:t>Subchannel status</a:t>
                </a:r>
                <a:endParaRPr lang="en-US" sz="1400" dirty="0">
                  <a:latin typeface="+mj-lt"/>
                  <a:cs typeface="Aharoni" panose="02010803020104030203" pitchFamily="2" charset="-79"/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 rot="16200000">
                <a:off x="6112660" y="3664973"/>
                <a:ext cx="1074174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75000"/>
                  </a:lnSpc>
                </a:pPr>
                <a:r>
                  <a:rPr lang="en-US" sz="1400" dirty="0" smtClean="0">
                    <a:latin typeface="+mj-lt"/>
                    <a:cs typeface="Aharoni" panose="02010803020104030203" pitchFamily="2" charset="-79"/>
                  </a:rPr>
                  <a:t>Hopping phase</a:t>
                </a:r>
                <a:endParaRPr lang="en-US" sz="1400" dirty="0">
                  <a:latin typeface="+mj-lt"/>
                  <a:cs typeface="Aharoni" panose="02010803020104030203" pitchFamily="2" charset="-79"/>
                </a:endParaRPr>
              </a:p>
            </p:txBody>
          </p:sp>
          <p:cxnSp>
            <p:nvCxnSpPr>
              <p:cNvPr id="39" name="Straight Arrow Connector 38"/>
              <p:cNvCxnSpPr/>
              <p:nvPr/>
            </p:nvCxnSpPr>
            <p:spPr>
              <a:xfrm flipV="1">
                <a:off x="8193774" y="2774254"/>
                <a:ext cx="2016" cy="1554480"/>
              </a:xfrm>
              <a:prstGeom prst="straightConnector1">
                <a:avLst/>
              </a:prstGeom>
              <a:ln w="19050">
                <a:headEnd type="none"/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 30"/>
            <p:cNvSpPr/>
            <p:nvPr/>
          </p:nvSpPr>
          <p:spPr>
            <a:xfrm>
              <a:off x="4872433" y="5395205"/>
              <a:ext cx="2606025" cy="71939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  <a:effectLst>
              <a:outerShdw blurRad="50800" dist="101600" dir="2700000" algn="tl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FF0000"/>
                  </a:solidFill>
                  <a:latin typeface="+mj-lt"/>
                  <a:cs typeface="Aharoni" panose="02010803020104030203" pitchFamily="2" charset="-79"/>
                </a:rPr>
                <a:t>Selective Jamming</a:t>
              </a:r>
              <a:endParaRPr lang="en-US" dirty="0">
                <a:solidFill>
                  <a:srgbClr val="FF0000"/>
                </a:solidFill>
                <a:latin typeface="+mj-lt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011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 Placeholder 2"/>
          <p:cNvSpPr>
            <a:spLocks noGrp="1"/>
          </p:cNvSpPr>
          <p:nvPr>
            <p:ph type="body" idx="1"/>
          </p:nvPr>
        </p:nvSpPr>
        <p:spPr>
          <a:xfrm>
            <a:off x="198841" y="1698317"/>
            <a:ext cx="3714488" cy="4941073"/>
          </a:xfrm>
        </p:spPr>
        <p:txBody>
          <a:bodyPr>
            <a:normAutofit/>
          </a:bodyPr>
          <a:lstStyle/>
          <a:p>
            <a:r>
              <a:rPr lang="en-US" b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The </a:t>
            </a:r>
            <a:r>
              <a:rPr lang="en-US" b="1" i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Scout</a:t>
            </a:r>
            <a:r>
              <a:rPr lang="en-US" b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 radio</a:t>
            </a:r>
          </a:p>
          <a:p>
            <a:pPr marL="457200" lvl="1">
              <a:lnSpc>
                <a:spcPct val="100000"/>
              </a:lnSpc>
              <a:spcAft>
                <a:spcPts val="600"/>
              </a:spcAft>
            </a:pPr>
            <a:r>
              <a:rPr lang="en-US" sz="2200" b="1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Sniffs </a:t>
            </a:r>
            <a:r>
              <a:rPr lang="en-US" sz="2200" b="1" dirty="0">
                <a:ea typeface="Adobe Ming Std L" panose="02020300000000000000" pitchFamily="18" charset="-128"/>
                <a:cs typeface="Arial" panose="020B0604020202020204" pitchFamily="34" charset="0"/>
              </a:rPr>
              <a:t>a single </a:t>
            </a:r>
            <a:r>
              <a:rPr lang="en-US" sz="2200" b="1" dirty="0" err="1">
                <a:ea typeface="Adobe Ming Std L" panose="02020300000000000000" pitchFamily="18" charset="-128"/>
                <a:cs typeface="Arial" panose="020B0604020202020204" pitchFamily="34" charset="0"/>
              </a:rPr>
              <a:t>subchannel</a:t>
            </a:r>
            <a:r>
              <a:rPr lang="en-US" sz="2200" b="1" dirty="0">
                <a:ea typeface="Adobe Ming Std L" panose="02020300000000000000" pitchFamily="18" charset="-128"/>
                <a:cs typeface="Arial" panose="020B0604020202020204" pitchFamily="34" charset="0"/>
              </a:rPr>
              <a:t> to acquire clock value</a:t>
            </a:r>
          </a:p>
          <a:p>
            <a:pPr marL="457200" lvl="1">
              <a:spcAft>
                <a:spcPts val="600"/>
              </a:spcAft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Perform basic hoping to 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learn subchannel status</a:t>
            </a:r>
          </a:p>
          <a:p>
            <a:pPr marL="457200" lvl="1">
              <a:spcBef>
                <a:spcPts val="600"/>
              </a:spcBef>
              <a:spcAft>
                <a:spcPts val="600"/>
              </a:spcAft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Selectively jam to 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avoid interference</a:t>
            </a:r>
          </a:p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The </a:t>
            </a:r>
            <a:r>
              <a:rPr lang="en-US" b="1" i="1" dirty="0">
                <a:solidFill>
                  <a:schemeClr val="bg1">
                    <a:lumMod val="85000"/>
                  </a:schemeClr>
                </a:solidFill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Snooper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 radio</a:t>
            </a:r>
          </a:p>
          <a:p>
            <a:pPr marL="457200" lvl="2">
              <a:spcBef>
                <a:spcPts val="1000"/>
              </a:spcBef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Follow 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adaptive hopping to capture </a:t>
            </a: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packets</a:t>
            </a:r>
            <a:endParaRPr lang="en-US" sz="2200" dirty="0">
              <a:ea typeface="Adobe Ming Std L" panose="02020300000000000000" pitchFamily="18" charset="-128"/>
              <a:cs typeface="Arial" panose="020B0604020202020204" pitchFamily="34" charset="0"/>
            </a:endParaRPr>
          </a:p>
          <a:p>
            <a:pPr lvl="1"/>
            <a:endParaRPr lang="en-US" sz="2000" dirty="0">
              <a:latin typeface="+mj-lt"/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11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696825" y="1238259"/>
            <a:ext cx="5244286" cy="4910210"/>
            <a:chOff x="3696825" y="1204393"/>
            <a:chExt cx="5244286" cy="4910210"/>
          </a:xfrm>
        </p:grpSpPr>
        <p:grpSp>
          <p:nvGrpSpPr>
            <p:cNvPr id="27" name="Group 26"/>
            <p:cNvGrpSpPr/>
            <p:nvPr/>
          </p:nvGrpSpPr>
          <p:grpSpPr>
            <a:xfrm>
              <a:off x="3696825" y="1204393"/>
              <a:ext cx="5244286" cy="4550510"/>
              <a:chOff x="3794100" y="1279384"/>
              <a:chExt cx="5244286" cy="4550510"/>
            </a:xfrm>
          </p:grpSpPr>
          <p:cxnSp>
            <p:nvCxnSpPr>
              <p:cNvPr id="28" name="Straight Arrow Connector 27"/>
              <p:cNvCxnSpPr>
                <a:stCxn id="47" idx="3"/>
                <a:endCxn id="52" idx="1"/>
              </p:cNvCxnSpPr>
              <p:nvPr/>
            </p:nvCxnSpPr>
            <p:spPr>
              <a:xfrm>
                <a:off x="6334487" y="4746706"/>
                <a:ext cx="1076763" cy="0"/>
              </a:xfrm>
              <a:prstGeom prst="straightConnector1">
                <a:avLst/>
              </a:prstGeom>
              <a:ln w="1905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94100" y="1279384"/>
                <a:ext cx="1845564" cy="1527314"/>
              </a:xfrm>
              <a:prstGeom prst="rect">
                <a:avLst/>
              </a:prstGeom>
            </p:spPr>
          </p:pic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7192822" y="1280806"/>
                <a:ext cx="1845564" cy="1527314"/>
              </a:xfrm>
              <a:prstGeom prst="rect">
                <a:avLst/>
              </a:prstGeom>
            </p:spPr>
          </p:pic>
          <p:grpSp>
            <p:nvGrpSpPr>
              <p:cNvPr id="35" name="Group 34"/>
              <p:cNvGrpSpPr/>
              <p:nvPr/>
            </p:nvGrpSpPr>
            <p:grpSpPr>
              <a:xfrm>
                <a:off x="4175658" y="1962245"/>
                <a:ext cx="4632670" cy="3867649"/>
                <a:chOff x="4514975" y="1773983"/>
                <a:chExt cx="4744803" cy="3432227"/>
              </a:xfrm>
            </p:grpSpPr>
            <p:cxnSp>
              <p:nvCxnSpPr>
                <p:cNvPr id="41" name="Elbow Connector 40"/>
                <p:cNvCxnSpPr>
                  <a:endCxn id="47" idx="1"/>
                </p:cNvCxnSpPr>
                <p:nvPr/>
              </p:nvCxnSpPr>
              <p:spPr>
                <a:xfrm rot="16200000" flipH="1">
                  <a:off x="4300241" y="3216962"/>
                  <a:ext cx="1671921" cy="384089"/>
                </a:xfrm>
                <a:prstGeom prst="bentConnector2">
                  <a:avLst/>
                </a:prstGeom>
                <a:ln w="19050">
                  <a:headEnd type="none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Elbow Connector 41"/>
                <p:cNvCxnSpPr/>
                <p:nvPr/>
              </p:nvCxnSpPr>
              <p:spPr>
                <a:xfrm rot="16200000" flipH="1">
                  <a:off x="3646428" y="3524392"/>
                  <a:ext cx="2550365" cy="813272"/>
                </a:xfrm>
                <a:prstGeom prst="bentConnector2">
                  <a:avLst/>
                </a:prstGeom>
                <a:ln w="19050"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Elbow Connector 42"/>
                <p:cNvCxnSpPr>
                  <a:endCxn id="53" idx="1"/>
                </p:cNvCxnSpPr>
                <p:nvPr/>
              </p:nvCxnSpPr>
              <p:spPr>
                <a:xfrm rot="16200000" flipH="1">
                  <a:off x="4806643" y="2660877"/>
                  <a:ext cx="659115" cy="384091"/>
                </a:xfrm>
                <a:prstGeom prst="bentConnector2">
                  <a:avLst/>
                </a:prstGeom>
                <a:ln w="19050">
                  <a:headEnd type="none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Elbow Connector 43"/>
                <p:cNvCxnSpPr/>
                <p:nvPr/>
              </p:nvCxnSpPr>
              <p:spPr>
                <a:xfrm rot="10800000">
                  <a:off x="5845371" y="2251475"/>
                  <a:ext cx="1722852" cy="510558"/>
                </a:xfrm>
                <a:prstGeom prst="bentConnector3">
                  <a:avLst>
                    <a:gd name="adj1" fmla="val -3510"/>
                  </a:avLst>
                </a:prstGeom>
                <a:ln w="19050"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Arrow Connector 44"/>
                <p:cNvCxnSpPr/>
                <p:nvPr/>
              </p:nvCxnSpPr>
              <p:spPr>
                <a:xfrm>
                  <a:off x="6726059" y="3083117"/>
                  <a:ext cx="564463" cy="0"/>
                </a:xfrm>
                <a:prstGeom prst="straightConnector1">
                  <a:avLst/>
                </a:prstGeom>
                <a:ln w="19050"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tangle 46"/>
                <p:cNvSpPr/>
                <p:nvPr/>
              </p:nvSpPr>
              <p:spPr>
                <a:xfrm>
                  <a:off x="5328246" y="3866213"/>
                  <a:ext cx="1397812" cy="75750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rgbClr val="FF0000"/>
                      </a:solidFill>
                      <a:latin typeface="+mj-lt"/>
                      <a:cs typeface="Aharoni" panose="02010803020104030203" pitchFamily="2" charset="-79"/>
                    </a:rPr>
                    <a:t>Subchannel Classification</a:t>
                  </a:r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7309635" y="2762033"/>
                  <a:ext cx="1036235" cy="8408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tx1"/>
                      </a:solidFill>
                      <a:latin typeface="+mj-lt"/>
                      <a:cs typeface="Aharoni" panose="02010803020104030203" pitchFamily="2" charset="-79"/>
                    </a:rPr>
                    <a:t>Basic Hop Selection</a:t>
                  </a:r>
                </a:p>
              </p:txBody>
            </p:sp>
            <p:sp>
              <p:nvSpPr>
                <p:cNvPr id="51" name="Rectangle 50"/>
                <p:cNvSpPr/>
                <p:nvPr/>
              </p:nvSpPr>
              <p:spPr>
                <a:xfrm>
                  <a:off x="7869834" y="1773983"/>
                  <a:ext cx="1070197" cy="32775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b="1" dirty="0">
                      <a:latin typeface="+mj-lt"/>
                      <a:cs typeface="Aharoni" panose="02010803020104030203" pitchFamily="2" charset="-79"/>
                    </a:rPr>
                    <a:t>Snooper</a:t>
                  </a:r>
                  <a:endParaRPr lang="en-US" sz="2400" b="1" dirty="0">
                    <a:latin typeface="+mj-lt"/>
                    <a:cs typeface="Aharoni" panose="02010803020104030203" pitchFamily="2" charset="-79"/>
                  </a:endParaRPr>
                </a:p>
              </p:txBody>
            </p:sp>
            <p:sp>
              <p:nvSpPr>
                <p:cNvPr id="52" name="Rectangle 51"/>
                <p:cNvSpPr/>
                <p:nvPr/>
              </p:nvSpPr>
              <p:spPr>
                <a:xfrm>
                  <a:off x="7828884" y="3866213"/>
                  <a:ext cx="1430894" cy="75750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tx1"/>
                      </a:solidFill>
                      <a:latin typeface="+mj-lt"/>
                      <a:cs typeface="Aharoni" panose="02010803020104030203" pitchFamily="2" charset="-79"/>
                    </a:rPr>
                    <a:t>Adaptive Hop Selection</a:t>
                  </a:r>
                </a:p>
              </p:txBody>
            </p:sp>
            <p:sp>
              <p:nvSpPr>
                <p:cNvPr id="53" name="Rectangle 52"/>
                <p:cNvSpPr/>
                <p:nvPr/>
              </p:nvSpPr>
              <p:spPr>
                <a:xfrm>
                  <a:off x="5328246" y="2762034"/>
                  <a:ext cx="1397812" cy="840891"/>
                </a:xfrm>
                <a:prstGeom prst="rect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 smtClean="0">
                      <a:solidFill>
                        <a:schemeClr val="bg1"/>
                      </a:solidFill>
                      <a:latin typeface="+mj-lt"/>
                      <a:cs typeface="Aharoni" panose="02010803020104030203" pitchFamily="2" charset="-79"/>
                    </a:rPr>
                    <a:t>Clock Acquisition</a:t>
                  </a:r>
                  <a:endParaRPr lang="en-US" b="1" dirty="0">
                    <a:solidFill>
                      <a:schemeClr val="bg1"/>
                    </a:solidFill>
                    <a:latin typeface="+mj-lt"/>
                    <a:cs typeface="Aharoni" panose="02010803020104030203" pitchFamily="2" charset="-79"/>
                  </a:endParaRPr>
                </a:p>
              </p:txBody>
            </p:sp>
          </p:grpSp>
          <p:sp>
            <p:nvSpPr>
              <p:cNvPr id="36" name="Rectangle 35"/>
              <p:cNvSpPr/>
              <p:nvPr/>
            </p:nvSpPr>
            <p:spPr>
              <a:xfrm>
                <a:off x="4404414" y="1962245"/>
                <a:ext cx="107019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n w="0"/>
                    <a:latin typeface="+mj-lt"/>
                    <a:cs typeface="Aharoni" panose="02010803020104030203" pitchFamily="2" charset="-79"/>
                  </a:rPr>
                  <a:t>Scout</a:t>
                </a:r>
                <a:endParaRPr lang="en-US" sz="2400" b="1" dirty="0">
                  <a:latin typeface="+mj-lt"/>
                  <a:cs typeface="Aharoni" panose="02010803020104030203" pitchFamily="2" charset="-79"/>
                </a:endParaRP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202303" y="4849431"/>
                <a:ext cx="1373431" cy="42248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75000"/>
                  </a:lnSpc>
                </a:pPr>
                <a:r>
                  <a:rPr lang="en-US" sz="1400" dirty="0" smtClean="0">
                    <a:latin typeface="+mj-lt"/>
                    <a:cs typeface="Aharoni" panose="02010803020104030203" pitchFamily="2" charset="-79"/>
                  </a:rPr>
                  <a:t>Subchannel status</a:t>
                </a:r>
                <a:endParaRPr lang="en-US" sz="1400" dirty="0">
                  <a:latin typeface="+mj-lt"/>
                  <a:cs typeface="Aharoni" panose="02010803020104030203" pitchFamily="2" charset="-79"/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 rot="16200000">
                <a:off x="6112660" y="3664973"/>
                <a:ext cx="1074174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75000"/>
                  </a:lnSpc>
                </a:pPr>
                <a:r>
                  <a:rPr lang="en-US" sz="1400" dirty="0" smtClean="0">
                    <a:latin typeface="+mj-lt"/>
                    <a:cs typeface="Aharoni" panose="02010803020104030203" pitchFamily="2" charset="-79"/>
                  </a:rPr>
                  <a:t>Hopping phase</a:t>
                </a:r>
                <a:endParaRPr lang="en-US" sz="1400" dirty="0">
                  <a:latin typeface="+mj-lt"/>
                  <a:cs typeface="Aharoni" panose="02010803020104030203" pitchFamily="2" charset="-79"/>
                </a:endParaRPr>
              </a:p>
            </p:txBody>
          </p:sp>
          <p:cxnSp>
            <p:nvCxnSpPr>
              <p:cNvPr id="39" name="Straight Arrow Connector 38"/>
              <p:cNvCxnSpPr/>
              <p:nvPr/>
            </p:nvCxnSpPr>
            <p:spPr>
              <a:xfrm flipV="1">
                <a:off x="8193774" y="2774254"/>
                <a:ext cx="2016" cy="1554480"/>
              </a:xfrm>
              <a:prstGeom prst="straightConnector1">
                <a:avLst/>
              </a:prstGeom>
              <a:ln w="19050">
                <a:headEnd type="none"/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 30"/>
            <p:cNvSpPr/>
            <p:nvPr/>
          </p:nvSpPr>
          <p:spPr>
            <a:xfrm>
              <a:off x="4872433" y="5395205"/>
              <a:ext cx="2606025" cy="71939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  <a:effectLst>
              <a:outerShdw blurRad="50800" dist="101600" dir="2700000" algn="tl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solidFill>
                    <a:srgbClr val="FF0000"/>
                  </a:solidFill>
                  <a:latin typeface="+mj-lt"/>
                  <a:cs typeface="Aharoni" panose="02010803020104030203" pitchFamily="2" charset="-79"/>
                </a:rPr>
                <a:t>Seletive</a:t>
              </a:r>
              <a:r>
                <a:rPr lang="en-US" dirty="0" smtClean="0">
                  <a:solidFill>
                    <a:srgbClr val="FF0000"/>
                  </a:solidFill>
                  <a:latin typeface="+mj-lt"/>
                  <a:cs typeface="Aharoni" panose="02010803020104030203" pitchFamily="2" charset="-79"/>
                </a:rPr>
                <a:t> Jamming</a:t>
              </a:r>
              <a:endParaRPr lang="en-US" dirty="0">
                <a:solidFill>
                  <a:srgbClr val="FF0000"/>
                </a:solidFill>
                <a:latin typeface="+mj-lt"/>
                <a:cs typeface="Aharoni" panose="02010803020104030203" pitchFamily="2" charset="-79"/>
              </a:endParaRPr>
            </a:p>
          </p:txBody>
        </p:sp>
      </p:grpSp>
      <p:sp>
        <p:nvSpPr>
          <p:cNvPr id="26" name="Title 1"/>
          <p:cNvSpPr txBox="1">
            <a:spLocks/>
          </p:cNvSpPr>
          <p:nvPr/>
        </p:nvSpPr>
        <p:spPr>
          <a:xfrm>
            <a:off x="457199" y="378929"/>
            <a:ext cx="8483911" cy="7244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78C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 smtClean="0">
                <a:solidFill>
                  <a:srgbClr val="FF0000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BlueEar</a:t>
            </a:r>
            <a:r>
              <a:rPr lang="en-US" sz="5400" dirty="0" smtClean="0">
                <a:solidFill>
                  <a:srgbClr val="FF0000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: A Dual-Radio </a:t>
            </a:r>
            <a:r>
              <a:rPr lang="en-US" sz="5400" dirty="0">
                <a:solidFill>
                  <a:srgbClr val="FF0000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Sniffer</a:t>
            </a:r>
          </a:p>
        </p:txBody>
      </p:sp>
    </p:spTree>
    <p:extLst>
      <p:ext uri="{BB962C8B-B14F-4D97-AF65-F5344CB8AC3E}">
        <p14:creationId xmlns:p14="http://schemas.microsoft.com/office/powerpoint/2010/main" val="3291209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/>
          <p:cNvSpPr txBox="1">
            <a:spLocks/>
          </p:cNvSpPr>
          <p:nvPr/>
        </p:nvSpPr>
        <p:spPr>
          <a:xfrm>
            <a:off x="329114" y="213318"/>
            <a:ext cx="6839344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Brute-force </a:t>
            </a:r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Clock Acquisition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217" name="Rectangle 216"/>
          <p:cNvSpPr/>
          <p:nvPr/>
        </p:nvSpPr>
        <p:spPr>
          <a:xfrm>
            <a:off x="5009613" y="1550207"/>
            <a:ext cx="2118172" cy="764607"/>
          </a:xfrm>
          <a:prstGeom prst="rect">
            <a:avLst/>
          </a:pr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Basic Hop Sequence Generator</a:t>
            </a:r>
            <a:endParaRPr lang="en-US" b="1" dirty="0">
              <a:solidFill>
                <a:srgbClr val="0000FF"/>
              </a:solidFill>
              <a:latin typeface="+mj-lt"/>
              <a:cs typeface="Arial" panose="020B0604020202020204" pitchFamily="34" charset="0"/>
            </a:endParaRPr>
          </a:p>
        </p:txBody>
      </p:sp>
      <p:cxnSp>
        <p:nvCxnSpPr>
          <p:cNvPr id="222" name="Straight Arrow Connector 221"/>
          <p:cNvCxnSpPr/>
          <p:nvPr/>
        </p:nvCxnSpPr>
        <p:spPr>
          <a:xfrm>
            <a:off x="6126309" y="2314814"/>
            <a:ext cx="0" cy="231828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33" name="Text Placeholder 3"/>
          <p:cNvSpPr txBox="1">
            <a:spLocks/>
          </p:cNvSpPr>
          <p:nvPr/>
        </p:nvSpPr>
        <p:spPr>
          <a:xfrm>
            <a:off x="474924" y="1637609"/>
            <a:ext cx="4018975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Calibri" pitchFamily="34" charset="0"/>
              </a:rPr>
              <a:t>Generate basic hop sequence (BHS)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164415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5502544" y="3028925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6178808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6853819" y="3353258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7191952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Elbow Connector 40"/>
          <p:cNvCxnSpPr/>
          <p:nvPr/>
        </p:nvCxnSpPr>
        <p:spPr>
          <a:xfrm rot="16200000" flipH="1">
            <a:off x="5816596" y="1869280"/>
            <a:ext cx="1116809" cy="2651760"/>
          </a:xfrm>
          <a:prstGeom prst="bentConnector2">
            <a:avLst/>
          </a:prstGeom>
          <a:ln>
            <a:headEnd type="arrow"/>
            <a:tailEnd type="arrow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5233427" y="3973249"/>
            <a:ext cx="17802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Clock</a:t>
            </a:r>
            <a:endParaRPr lang="en-US" sz="1600" dirty="0"/>
          </a:p>
        </p:txBody>
      </p:sp>
      <p:sp>
        <p:nvSpPr>
          <p:cNvPr id="43" name="Rectangle 42"/>
          <p:cNvSpPr/>
          <p:nvPr/>
        </p:nvSpPr>
        <p:spPr>
          <a:xfrm>
            <a:off x="7472129" y="3668947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4" name="Rectangle 43"/>
          <p:cNvSpPr/>
          <p:nvPr/>
        </p:nvSpPr>
        <p:spPr>
          <a:xfrm>
            <a:off x="4830053" y="3680213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8" name="Rectangle 47"/>
          <p:cNvSpPr/>
          <p:nvPr/>
        </p:nvSpPr>
        <p:spPr>
          <a:xfrm>
            <a:off x="5106276" y="3753565"/>
            <a:ext cx="25061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32  33  34  35  36  </a:t>
            </a:r>
            <a:r>
              <a:rPr lang="en-US" dirty="0" smtClean="0"/>
              <a:t>37  38</a:t>
            </a:r>
            <a:endParaRPr lang="en-US" dirty="0"/>
          </a:p>
        </p:txBody>
      </p:sp>
      <p:graphicFrame>
        <p:nvGraphicFramePr>
          <p:cNvPr id="49" name="Table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994560"/>
              </p:ext>
            </p:extLst>
          </p:nvPr>
        </p:nvGraphicFramePr>
        <p:xfrm>
          <a:off x="4692932" y="2674374"/>
          <a:ext cx="348764" cy="10791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87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0" name="Rectangle 49"/>
          <p:cNvSpPr/>
          <p:nvPr/>
        </p:nvSpPr>
        <p:spPr>
          <a:xfrm rot="16200000">
            <a:off x="4053070" y="3085297"/>
            <a:ext cx="11786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Subchannel</a:t>
            </a:r>
            <a:endParaRPr lang="en-US" sz="1400" dirty="0"/>
          </a:p>
        </p:txBody>
      </p:sp>
      <p:sp>
        <p:nvSpPr>
          <p:cNvPr id="51" name="Rectangle 50"/>
          <p:cNvSpPr/>
          <p:nvPr/>
        </p:nvSpPr>
        <p:spPr>
          <a:xfrm>
            <a:off x="7601520" y="2608306"/>
            <a:ext cx="11093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Basic Hop Sequence</a:t>
            </a:r>
            <a:endParaRPr lang="en-US" dirty="0">
              <a:solidFill>
                <a:srgbClr val="0000FF"/>
              </a:solidFill>
              <a:latin typeface="+mj-lt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530487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7601519" y="1604270"/>
            <a:ext cx="11093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MAC Address</a:t>
            </a:r>
            <a:endParaRPr lang="en-US" dirty="0">
              <a:solidFill>
                <a:srgbClr val="0000FF"/>
              </a:solidFill>
              <a:latin typeface="+mj-lt"/>
            </a:endParaRPr>
          </a:p>
        </p:txBody>
      </p:sp>
      <p:cxnSp>
        <p:nvCxnSpPr>
          <p:cNvPr id="55" name="Straight Arrow Connector 54"/>
          <p:cNvCxnSpPr>
            <a:stCxn id="53" idx="1"/>
            <a:endCxn id="217" idx="3"/>
          </p:cNvCxnSpPr>
          <p:nvPr/>
        </p:nvCxnSpPr>
        <p:spPr>
          <a:xfrm flipH="1">
            <a:off x="7127785" y="1927436"/>
            <a:ext cx="473734" cy="5075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81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/>
          <p:cNvSpPr txBox="1">
            <a:spLocks/>
          </p:cNvSpPr>
          <p:nvPr/>
        </p:nvSpPr>
        <p:spPr>
          <a:xfrm>
            <a:off x="329114" y="213318"/>
            <a:ext cx="6839344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>
                <a:solidFill>
                  <a:srgbClr val="FF0000"/>
                </a:solidFill>
                <a:latin typeface="+mj-lt"/>
                <a:cs typeface="Calibri" pitchFamily="34" charset="0"/>
              </a:rPr>
              <a:t>Brute-force Clock Acquisition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5164415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/>
          <p:nvPr/>
        </p:nvSpPr>
        <p:spPr>
          <a:xfrm>
            <a:off x="5502544" y="3028925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/>
          <p:nvPr/>
        </p:nvSpPr>
        <p:spPr>
          <a:xfrm>
            <a:off x="6178808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/>
          <p:nvPr/>
        </p:nvSpPr>
        <p:spPr>
          <a:xfrm>
            <a:off x="6853819" y="3353258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/>
          <p:nvPr/>
        </p:nvSpPr>
        <p:spPr>
          <a:xfrm>
            <a:off x="7191952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2" name="Elbow Connector 201"/>
          <p:cNvCxnSpPr/>
          <p:nvPr/>
        </p:nvCxnSpPr>
        <p:spPr>
          <a:xfrm rot="16200000" flipH="1">
            <a:off x="5816596" y="1869280"/>
            <a:ext cx="1116809" cy="2651760"/>
          </a:xfrm>
          <a:prstGeom prst="bentConnector2">
            <a:avLst/>
          </a:prstGeom>
          <a:ln>
            <a:headEnd type="arrow"/>
            <a:tailEnd type="arrow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Rectangle 202"/>
          <p:cNvSpPr/>
          <p:nvPr/>
        </p:nvSpPr>
        <p:spPr>
          <a:xfrm>
            <a:off x="5233427" y="3973249"/>
            <a:ext cx="17802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Clock</a:t>
            </a:r>
            <a:endParaRPr lang="en-US" sz="1600" dirty="0"/>
          </a:p>
        </p:txBody>
      </p:sp>
      <p:sp>
        <p:nvSpPr>
          <p:cNvPr id="204" name="Rectangle 203"/>
          <p:cNvSpPr/>
          <p:nvPr/>
        </p:nvSpPr>
        <p:spPr>
          <a:xfrm>
            <a:off x="7472129" y="3668947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4830053" y="3680213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06" name="Rectangle 205"/>
          <p:cNvSpPr/>
          <p:nvPr/>
        </p:nvSpPr>
        <p:spPr>
          <a:xfrm>
            <a:off x="5106276" y="3753565"/>
            <a:ext cx="25061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32  33  34  35  36  </a:t>
            </a:r>
            <a:r>
              <a:rPr lang="en-US" dirty="0" smtClean="0"/>
              <a:t>37  38</a:t>
            </a:r>
            <a:endParaRPr lang="en-US" dirty="0"/>
          </a:p>
        </p:txBody>
      </p:sp>
      <p:graphicFrame>
        <p:nvGraphicFramePr>
          <p:cNvPr id="207" name="Table 2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3586059"/>
              </p:ext>
            </p:extLst>
          </p:nvPr>
        </p:nvGraphicFramePr>
        <p:xfrm>
          <a:off x="4692932" y="2674374"/>
          <a:ext cx="348764" cy="10791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87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8" name="Rectangle 207"/>
          <p:cNvSpPr/>
          <p:nvPr/>
        </p:nvSpPr>
        <p:spPr>
          <a:xfrm rot="16200000">
            <a:off x="4053070" y="3085297"/>
            <a:ext cx="11786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Subchannel</a:t>
            </a:r>
            <a:endParaRPr lang="en-US" sz="1400" dirty="0"/>
          </a:p>
        </p:txBody>
      </p:sp>
      <p:sp>
        <p:nvSpPr>
          <p:cNvPr id="209" name="Rectangle 208"/>
          <p:cNvSpPr/>
          <p:nvPr/>
        </p:nvSpPr>
        <p:spPr>
          <a:xfrm>
            <a:off x="5164415" y="4463224"/>
            <a:ext cx="274320" cy="274320"/>
          </a:xfrm>
          <a:prstGeom prst="rect">
            <a:avLst/>
          </a:prstGeom>
          <a:solidFill>
            <a:schemeClr val="bg1"/>
          </a:solidFill>
          <a:ln w="25400">
            <a:solidFill>
              <a:srgbClr val="0000FF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/>
          <p:nvPr/>
        </p:nvSpPr>
        <p:spPr>
          <a:xfrm>
            <a:off x="5502546" y="4463224"/>
            <a:ext cx="274320" cy="274320"/>
          </a:xfrm>
          <a:prstGeom prst="rect">
            <a:avLst/>
          </a:prstGeom>
          <a:solidFill>
            <a:schemeClr val="bg1"/>
          </a:solidFill>
          <a:ln w="25400">
            <a:solidFill>
              <a:srgbClr val="0000FF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/>
          <p:nvPr/>
        </p:nvSpPr>
        <p:spPr>
          <a:xfrm>
            <a:off x="6178808" y="4463224"/>
            <a:ext cx="274320" cy="274320"/>
          </a:xfrm>
          <a:prstGeom prst="rect">
            <a:avLst/>
          </a:prstGeom>
          <a:solidFill>
            <a:schemeClr val="bg1"/>
          </a:solidFill>
          <a:ln w="25400">
            <a:solidFill>
              <a:srgbClr val="0000FF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13" name="Table 2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364202"/>
              </p:ext>
            </p:extLst>
          </p:nvPr>
        </p:nvGraphicFramePr>
        <p:xfrm>
          <a:off x="4720416" y="4452914"/>
          <a:ext cx="348764" cy="10791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87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14" name="Rectangle 213"/>
          <p:cNvSpPr/>
          <p:nvPr/>
        </p:nvSpPr>
        <p:spPr>
          <a:xfrm rot="16200000">
            <a:off x="4100611" y="4825617"/>
            <a:ext cx="11385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Subchannel</a:t>
            </a:r>
            <a:endParaRPr lang="en-US" sz="1400" dirty="0"/>
          </a:p>
        </p:txBody>
      </p:sp>
      <p:sp>
        <p:nvSpPr>
          <p:cNvPr id="217" name="Rectangle 216"/>
          <p:cNvSpPr/>
          <p:nvPr/>
        </p:nvSpPr>
        <p:spPr>
          <a:xfrm>
            <a:off x="5009613" y="1550207"/>
            <a:ext cx="2118172" cy="764607"/>
          </a:xfrm>
          <a:prstGeom prst="rect">
            <a:avLst/>
          </a:pr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Basic Hop Sequence Generator</a:t>
            </a:r>
            <a:endParaRPr lang="en-US" b="1" dirty="0">
              <a:solidFill>
                <a:srgbClr val="0000FF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20" name="Rectangle 219"/>
          <p:cNvSpPr/>
          <p:nvPr/>
        </p:nvSpPr>
        <p:spPr>
          <a:xfrm>
            <a:off x="7601519" y="1604270"/>
            <a:ext cx="11093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MAC Address</a:t>
            </a:r>
            <a:endParaRPr lang="en-US" dirty="0">
              <a:solidFill>
                <a:srgbClr val="0000FF"/>
              </a:solidFill>
              <a:latin typeface="+mj-lt"/>
            </a:endParaRPr>
          </a:p>
        </p:txBody>
      </p:sp>
      <p:cxnSp>
        <p:nvCxnSpPr>
          <p:cNvPr id="221" name="Straight Arrow Connector 220"/>
          <p:cNvCxnSpPr>
            <a:stCxn id="220" idx="1"/>
            <a:endCxn id="217" idx="3"/>
          </p:cNvCxnSpPr>
          <p:nvPr/>
        </p:nvCxnSpPr>
        <p:spPr>
          <a:xfrm flipH="1">
            <a:off x="7127785" y="1927436"/>
            <a:ext cx="473734" cy="5075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/>
          <p:cNvCxnSpPr/>
          <p:nvPr/>
        </p:nvCxnSpPr>
        <p:spPr>
          <a:xfrm>
            <a:off x="6126309" y="2314814"/>
            <a:ext cx="0" cy="231828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4" name="Rectangle 223"/>
          <p:cNvSpPr/>
          <p:nvPr/>
        </p:nvSpPr>
        <p:spPr>
          <a:xfrm>
            <a:off x="7601520" y="2608306"/>
            <a:ext cx="11093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Basic Hop Sequence</a:t>
            </a:r>
            <a:endParaRPr lang="en-US" dirty="0">
              <a:solidFill>
                <a:srgbClr val="0000FF"/>
              </a:solidFill>
              <a:latin typeface="+mj-lt"/>
            </a:endParaRPr>
          </a:p>
        </p:txBody>
      </p:sp>
      <p:sp>
        <p:nvSpPr>
          <p:cNvPr id="246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248" name="Text Placeholder 3"/>
          <p:cNvSpPr txBox="1">
            <a:spLocks/>
          </p:cNvSpPr>
          <p:nvPr/>
        </p:nvSpPr>
        <p:spPr>
          <a:xfrm>
            <a:off x="474924" y="1637609"/>
            <a:ext cx="4018975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Calibri" pitchFamily="34" charset="0"/>
              </a:rPr>
              <a:t>Generate basic hop sequence (BHS)</a:t>
            </a:r>
          </a:p>
        </p:txBody>
      </p:sp>
      <p:sp>
        <p:nvSpPr>
          <p:cNvPr id="251" name="Text Placeholder 3"/>
          <p:cNvSpPr txBox="1">
            <a:spLocks/>
          </p:cNvSpPr>
          <p:nvPr/>
        </p:nvSpPr>
        <p:spPr>
          <a:xfrm>
            <a:off x="474924" y="3086170"/>
            <a:ext cx="4018975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Stay on subchannel 2 to capture the target’s packets</a:t>
            </a:r>
          </a:p>
        </p:txBody>
      </p:sp>
      <p:sp>
        <p:nvSpPr>
          <p:cNvPr id="253" name="Rectangle 252"/>
          <p:cNvSpPr/>
          <p:nvPr/>
        </p:nvSpPr>
        <p:spPr>
          <a:xfrm>
            <a:off x="6530487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7" name="Elbow Connector 256"/>
          <p:cNvCxnSpPr/>
          <p:nvPr/>
        </p:nvCxnSpPr>
        <p:spPr>
          <a:xfrm rot="16200000" flipH="1">
            <a:off x="5397692" y="4037560"/>
            <a:ext cx="1116809" cy="1828800"/>
          </a:xfrm>
          <a:prstGeom prst="bentConnector2">
            <a:avLst/>
          </a:prstGeom>
          <a:ln>
            <a:headEnd type="arrow"/>
            <a:tailEnd type="arrow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Rectangle 259"/>
          <p:cNvSpPr/>
          <p:nvPr/>
        </p:nvSpPr>
        <p:spPr>
          <a:xfrm>
            <a:off x="5255442" y="5754187"/>
            <a:ext cx="17802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Clock</a:t>
            </a:r>
            <a:endParaRPr lang="en-US" sz="1600" dirty="0"/>
          </a:p>
        </p:txBody>
      </p:sp>
      <p:sp>
        <p:nvSpPr>
          <p:cNvPr id="261" name="Rectangle 260"/>
          <p:cNvSpPr/>
          <p:nvPr/>
        </p:nvSpPr>
        <p:spPr>
          <a:xfrm>
            <a:off x="5119446" y="5521563"/>
            <a:ext cx="25061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?    ?    ?    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174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/>
          <p:cNvSpPr txBox="1">
            <a:spLocks/>
          </p:cNvSpPr>
          <p:nvPr/>
        </p:nvSpPr>
        <p:spPr>
          <a:xfrm>
            <a:off x="329114" y="213318"/>
            <a:ext cx="6839344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Brute-force </a:t>
            </a:r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Clock Acquisition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49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50" name="Text Placeholder 3"/>
          <p:cNvSpPr txBox="1">
            <a:spLocks/>
          </p:cNvSpPr>
          <p:nvPr/>
        </p:nvSpPr>
        <p:spPr>
          <a:xfrm>
            <a:off x="474924" y="1637609"/>
            <a:ext cx="4018975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Calibri" pitchFamily="34" charset="0"/>
              </a:rPr>
              <a:t>Generate basic hop sequence (BHS)</a:t>
            </a:r>
          </a:p>
        </p:txBody>
      </p:sp>
      <p:sp>
        <p:nvSpPr>
          <p:cNvPr id="51" name="Text Placeholder 3"/>
          <p:cNvSpPr txBox="1">
            <a:spLocks/>
          </p:cNvSpPr>
          <p:nvPr/>
        </p:nvSpPr>
        <p:spPr>
          <a:xfrm>
            <a:off x="474924" y="3086170"/>
            <a:ext cx="4018975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Stay on subchannel 2 to capture the target’s packets</a:t>
            </a:r>
          </a:p>
        </p:txBody>
      </p:sp>
      <p:sp>
        <p:nvSpPr>
          <p:cNvPr id="52" name="Text Placeholder 3"/>
          <p:cNvSpPr txBox="1">
            <a:spLocks/>
          </p:cNvSpPr>
          <p:nvPr/>
        </p:nvSpPr>
        <p:spPr>
          <a:xfrm>
            <a:off x="474925" y="4217359"/>
            <a:ext cx="4090672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Compare observed pattern w/ BHS at all clock values</a:t>
            </a:r>
          </a:p>
        </p:txBody>
      </p:sp>
      <p:sp>
        <p:nvSpPr>
          <p:cNvPr id="76" name="Rectangle 75"/>
          <p:cNvSpPr/>
          <p:nvPr/>
        </p:nvSpPr>
        <p:spPr>
          <a:xfrm>
            <a:off x="5164415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5502544" y="3028925"/>
            <a:ext cx="274320" cy="274320"/>
          </a:xfrm>
          <a:prstGeom prst="rect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6178808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6853819" y="3353258"/>
            <a:ext cx="274320" cy="274320"/>
          </a:xfrm>
          <a:prstGeom prst="rect">
            <a:avLst/>
          </a:prstGeom>
          <a:solidFill>
            <a:srgbClr val="0000FF">
              <a:alpha val="20000"/>
            </a:srgbClr>
          </a:solidFill>
          <a:ln>
            <a:noFill/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7191952" y="2674374"/>
            <a:ext cx="274320" cy="274320"/>
          </a:xfrm>
          <a:prstGeom prst="rect">
            <a:avLst/>
          </a:prstGeom>
          <a:solidFill>
            <a:srgbClr val="0000FF">
              <a:alpha val="20000"/>
            </a:srgbClr>
          </a:solidFill>
          <a:ln>
            <a:noFill/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Elbow Connector 80"/>
          <p:cNvCxnSpPr/>
          <p:nvPr/>
        </p:nvCxnSpPr>
        <p:spPr>
          <a:xfrm rot="16200000" flipH="1">
            <a:off x="5816596" y="1869280"/>
            <a:ext cx="1116809" cy="2651760"/>
          </a:xfrm>
          <a:prstGeom prst="bentConnector2">
            <a:avLst/>
          </a:prstGeom>
          <a:ln>
            <a:headEnd type="arrow"/>
            <a:tailEnd type="arrow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5233427" y="3973249"/>
            <a:ext cx="17802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Clock</a:t>
            </a:r>
            <a:endParaRPr lang="en-US" sz="1600" dirty="0"/>
          </a:p>
        </p:txBody>
      </p:sp>
      <p:sp>
        <p:nvSpPr>
          <p:cNvPr id="83" name="Rectangle 82"/>
          <p:cNvSpPr/>
          <p:nvPr/>
        </p:nvSpPr>
        <p:spPr>
          <a:xfrm>
            <a:off x="7472129" y="3668947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84" name="Rectangle 83"/>
          <p:cNvSpPr/>
          <p:nvPr/>
        </p:nvSpPr>
        <p:spPr>
          <a:xfrm>
            <a:off x="4830053" y="3680213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85" name="Rectangle 84"/>
          <p:cNvSpPr/>
          <p:nvPr/>
        </p:nvSpPr>
        <p:spPr>
          <a:xfrm>
            <a:off x="5106276" y="3753565"/>
            <a:ext cx="25061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32</a:t>
            </a:r>
            <a:r>
              <a:rPr lang="en-US" dirty="0"/>
              <a:t>  33  34  35  36  </a:t>
            </a:r>
            <a:r>
              <a:rPr lang="en-US" dirty="0" smtClean="0"/>
              <a:t>37  38</a:t>
            </a:r>
            <a:endParaRPr lang="en-US" dirty="0"/>
          </a:p>
        </p:txBody>
      </p:sp>
      <p:graphicFrame>
        <p:nvGraphicFramePr>
          <p:cNvPr id="86" name="Table 8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2909256"/>
              </p:ext>
            </p:extLst>
          </p:nvPr>
        </p:nvGraphicFramePr>
        <p:xfrm>
          <a:off x="4692932" y="2674374"/>
          <a:ext cx="348764" cy="10791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87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7" name="Rectangle 86"/>
          <p:cNvSpPr/>
          <p:nvPr/>
        </p:nvSpPr>
        <p:spPr>
          <a:xfrm rot="16200000">
            <a:off x="4053070" y="3085297"/>
            <a:ext cx="11786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Subchannel</a:t>
            </a:r>
            <a:endParaRPr lang="en-US" sz="1400" dirty="0"/>
          </a:p>
        </p:txBody>
      </p:sp>
      <p:graphicFrame>
        <p:nvGraphicFramePr>
          <p:cNvPr id="91" name="Table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487824"/>
              </p:ext>
            </p:extLst>
          </p:nvPr>
        </p:nvGraphicFramePr>
        <p:xfrm>
          <a:off x="4720416" y="4452914"/>
          <a:ext cx="348764" cy="10791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87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2" name="Rectangle 91"/>
          <p:cNvSpPr/>
          <p:nvPr/>
        </p:nvSpPr>
        <p:spPr>
          <a:xfrm rot="16200000">
            <a:off x="4100611" y="4825617"/>
            <a:ext cx="11385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Subchannel</a:t>
            </a:r>
            <a:endParaRPr lang="en-US" sz="1400" dirty="0"/>
          </a:p>
        </p:txBody>
      </p:sp>
      <p:sp>
        <p:nvSpPr>
          <p:cNvPr id="93" name="Rectangle 92"/>
          <p:cNvSpPr/>
          <p:nvPr/>
        </p:nvSpPr>
        <p:spPr>
          <a:xfrm>
            <a:off x="5009613" y="1550207"/>
            <a:ext cx="2118172" cy="764607"/>
          </a:xfrm>
          <a:prstGeom prst="rect">
            <a:avLst/>
          </a:pr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Basic Hop Sequence Generator</a:t>
            </a:r>
            <a:endParaRPr lang="en-US" b="1" dirty="0">
              <a:solidFill>
                <a:srgbClr val="0000FF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7601519" y="1604270"/>
            <a:ext cx="11093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MAC Address</a:t>
            </a:r>
            <a:endParaRPr lang="en-US" dirty="0">
              <a:solidFill>
                <a:srgbClr val="0000FF"/>
              </a:solidFill>
              <a:latin typeface="+mj-lt"/>
            </a:endParaRPr>
          </a:p>
        </p:txBody>
      </p:sp>
      <p:cxnSp>
        <p:nvCxnSpPr>
          <p:cNvPr id="95" name="Straight Arrow Connector 94"/>
          <p:cNvCxnSpPr>
            <a:stCxn id="94" idx="1"/>
            <a:endCxn id="93" idx="3"/>
          </p:cNvCxnSpPr>
          <p:nvPr/>
        </p:nvCxnSpPr>
        <p:spPr>
          <a:xfrm flipH="1">
            <a:off x="7127785" y="1927436"/>
            <a:ext cx="473734" cy="5075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>
            <a:off x="6126309" y="2314814"/>
            <a:ext cx="0" cy="231828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 96"/>
          <p:cNvSpPr/>
          <p:nvPr/>
        </p:nvSpPr>
        <p:spPr>
          <a:xfrm>
            <a:off x="7601520" y="2608306"/>
            <a:ext cx="11093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Basic Hop Sequence</a:t>
            </a:r>
            <a:endParaRPr lang="en-US" dirty="0">
              <a:solidFill>
                <a:srgbClr val="0000FF"/>
              </a:solidFill>
              <a:latin typeface="+mj-lt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6530487" y="2674374"/>
            <a:ext cx="274320" cy="274320"/>
          </a:xfrm>
          <a:prstGeom prst="rect">
            <a:avLst/>
          </a:prstGeom>
          <a:solidFill>
            <a:srgbClr val="0000FF">
              <a:alpha val="20000"/>
            </a:srgbClr>
          </a:solidFill>
          <a:ln>
            <a:noFill/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Elbow Connector 98"/>
          <p:cNvCxnSpPr/>
          <p:nvPr/>
        </p:nvCxnSpPr>
        <p:spPr>
          <a:xfrm rot="16200000" flipH="1">
            <a:off x="5397692" y="4037560"/>
            <a:ext cx="1116809" cy="1828800"/>
          </a:xfrm>
          <a:prstGeom prst="bentConnector2">
            <a:avLst/>
          </a:prstGeom>
          <a:ln>
            <a:headEnd type="arrow"/>
            <a:tailEnd type="arrow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5255442" y="5754187"/>
            <a:ext cx="17802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Clock</a:t>
            </a:r>
            <a:endParaRPr lang="en-US" sz="1600" dirty="0"/>
          </a:p>
        </p:txBody>
      </p:sp>
      <p:sp>
        <p:nvSpPr>
          <p:cNvPr id="102" name="Rectangle 101"/>
          <p:cNvSpPr/>
          <p:nvPr/>
        </p:nvSpPr>
        <p:spPr>
          <a:xfrm>
            <a:off x="5097108" y="2632539"/>
            <a:ext cx="1463040" cy="2584924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>
              <a:solidFill>
                <a:srgbClr val="0000FF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5164415" y="4463224"/>
            <a:ext cx="274320" cy="274320"/>
          </a:xfrm>
          <a:prstGeom prst="rect">
            <a:avLst/>
          </a:prstGeom>
          <a:solidFill>
            <a:schemeClr val="bg1"/>
          </a:solidFill>
          <a:ln w="25400">
            <a:solidFill>
              <a:srgbClr val="0000FF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5502546" y="4463224"/>
            <a:ext cx="274320" cy="274320"/>
          </a:xfrm>
          <a:prstGeom prst="rect">
            <a:avLst/>
          </a:prstGeom>
          <a:solidFill>
            <a:schemeClr val="bg1"/>
          </a:solidFill>
          <a:ln w="25400">
            <a:solidFill>
              <a:srgbClr val="0000FF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6178808" y="4463224"/>
            <a:ext cx="274320" cy="274320"/>
          </a:xfrm>
          <a:prstGeom prst="rect">
            <a:avLst/>
          </a:prstGeom>
          <a:solidFill>
            <a:schemeClr val="bg1"/>
          </a:solidFill>
          <a:ln w="25400">
            <a:solidFill>
              <a:srgbClr val="0000FF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" name="Picture 1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306" y="4807530"/>
            <a:ext cx="365760" cy="365760"/>
          </a:xfrm>
          <a:prstGeom prst="rect">
            <a:avLst/>
          </a:prstGeom>
        </p:spPr>
      </p:pic>
      <p:pic>
        <p:nvPicPr>
          <p:cNvPr id="104" name="Picture 1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8190" y="4807530"/>
            <a:ext cx="365760" cy="365760"/>
          </a:xfrm>
          <a:prstGeom prst="rect">
            <a:avLst/>
          </a:prstGeom>
        </p:spPr>
      </p:pic>
      <p:pic>
        <p:nvPicPr>
          <p:cNvPr id="105" name="Picture 10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3538" y="4807530"/>
            <a:ext cx="367518" cy="365760"/>
          </a:xfrm>
          <a:prstGeom prst="rect">
            <a:avLst/>
          </a:prstGeom>
        </p:spPr>
      </p:pic>
      <p:sp>
        <p:nvSpPr>
          <p:cNvPr id="106" name="Rectangle 105"/>
          <p:cNvSpPr/>
          <p:nvPr/>
        </p:nvSpPr>
        <p:spPr>
          <a:xfrm>
            <a:off x="7415591" y="4236585"/>
            <a:ext cx="16000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Mismatch at clock 32</a:t>
            </a:r>
            <a:endParaRPr lang="en-US" sz="24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5119446" y="5521563"/>
            <a:ext cx="25061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?    ?    ?    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30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/>
          <p:cNvSpPr txBox="1">
            <a:spLocks/>
          </p:cNvSpPr>
          <p:nvPr/>
        </p:nvSpPr>
        <p:spPr>
          <a:xfrm>
            <a:off x="329114" y="213318"/>
            <a:ext cx="6839344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Brute-force </a:t>
            </a:r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Clock Acquisition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45" name="Text Placeholder 3"/>
          <p:cNvSpPr txBox="1">
            <a:spLocks/>
          </p:cNvSpPr>
          <p:nvPr/>
        </p:nvSpPr>
        <p:spPr>
          <a:xfrm>
            <a:off x="474924" y="1637609"/>
            <a:ext cx="4018975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Calibri" pitchFamily="34" charset="0"/>
              </a:rPr>
              <a:t>Generate basic hop sequence (BHS)</a:t>
            </a:r>
          </a:p>
        </p:txBody>
      </p:sp>
      <p:sp>
        <p:nvSpPr>
          <p:cNvPr id="46" name="Text Placeholder 3"/>
          <p:cNvSpPr txBox="1">
            <a:spLocks/>
          </p:cNvSpPr>
          <p:nvPr/>
        </p:nvSpPr>
        <p:spPr>
          <a:xfrm>
            <a:off x="474924" y="3086170"/>
            <a:ext cx="4018975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Stay on subchannel 2 to capture the target’s packets</a:t>
            </a:r>
          </a:p>
        </p:txBody>
      </p:sp>
      <p:sp>
        <p:nvSpPr>
          <p:cNvPr id="47" name="Text Placeholder 3"/>
          <p:cNvSpPr txBox="1">
            <a:spLocks/>
          </p:cNvSpPr>
          <p:nvPr/>
        </p:nvSpPr>
        <p:spPr>
          <a:xfrm>
            <a:off x="474924" y="4217359"/>
            <a:ext cx="4102363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+mn-lt"/>
                <a:cs typeface="Arial" pitchFamily="34" charset="0"/>
              </a:rPr>
              <a:t>Compare observed pattern w/ BHS at all clock values</a:t>
            </a:r>
          </a:p>
        </p:txBody>
      </p:sp>
      <p:sp>
        <p:nvSpPr>
          <p:cNvPr id="41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5164415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502544" y="3028925"/>
            <a:ext cx="274320" cy="274320"/>
          </a:xfrm>
          <a:prstGeom prst="rect">
            <a:avLst/>
          </a:prstGeom>
          <a:solidFill>
            <a:srgbClr val="0000FF">
              <a:alpha val="20000"/>
            </a:srgbClr>
          </a:solidFill>
          <a:ln w="25400">
            <a:noFill/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178808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chemeClr val="tx2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6853819" y="3353258"/>
            <a:ext cx="274320" cy="274320"/>
          </a:xfrm>
          <a:prstGeom prst="rect">
            <a:avLst/>
          </a:prstGeom>
          <a:solidFill>
            <a:srgbClr val="0000FF">
              <a:alpha val="20000"/>
            </a:srgbClr>
          </a:solidFill>
          <a:ln>
            <a:noFill/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7191952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rgbClr val="0000FF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Elbow Connector 53"/>
          <p:cNvCxnSpPr/>
          <p:nvPr/>
        </p:nvCxnSpPr>
        <p:spPr>
          <a:xfrm rot="16200000" flipH="1">
            <a:off x="5816596" y="1869280"/>
            <a:ext cx="1116809" cy="2651760"/>
          </a:xfrm>
          <a:prstGeom prst="bentConnector2">
            <a:avLst/>
          </a:prstGeom>
          <a:ln>
            <a:headEnd type="arrow"/>
            <a:tailEnd type="arrow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5233427" y="3973249"/>
            <a:ext cx="17802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Clock</a:t>
            </a:r>
            <a:endParaRPr lang="en-US" sz="1600" dirty="0"/>
          </a:p>
        </p:txBody>
      </p:sp>
      <p:sp>
        <p:nvSpPr>
          <p:cNvPr id="56" name="Rectangle 55"/>
          <p:cNvSpPr/>
          <p:nvPr/>
        </p:nvSpPr>
        <p:spPr>
          <a:xfrm>
            <a:off x="7472129" y="3668947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7" name="Rectangle 56"/>
          <p:cNvSpPr/>
          <p:nvPr/>
        </p:nvSpPr>
        <p:spPr>
          <a:xfrm>
            <a:off x="4830053" y="3680213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8" name="Rectangle 57"/>
          <p:cNvSpPr/>
          <p:nvPr/>
        </p:nvSpPr>
        <p:spPr>
          <a:xfrm>
            <a:off x="5106276" y="3753565"/>
            <a:ext cx="25061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32  33  34  </a:t>
            </a:r>
            <a:r>
              <a:rPr lang="en-US" b="1" dirty="0">
                <a:solidFill>
                  <a:srgbClr val="FF0000"/>
                </a:solidFill>
                <a:latin typeface="+mj-lt"/>
              </a:rPr>
              <a:t>35</a:t>
            </a:r>
            <a:r>
              <a:rPr lang="en-US" dirty="0"/>
              <a:t>  36  </a:t>
            </a:r>
            <a:r>
              <a:rPr lang="en-US" dirty="0" smtClean="0"/>
              <a:t>37  38</a:t>
            </a:r>
            <a:endParaRPr lang="en-US" dirty="0"/>
          </a:p>
        </p:txBody>
      </p:sp>
      <p:graphicFrame>
        <p:nvGraphicFramePr>
          <p:cNvPr id="60" name="Table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020554"/>
              </p:ext>
            </p:extLst>
          </p:nvPr>
        </p:nvGraphicFramePr>
        <p:xfrm>
          <a:off x="4692932" y="2674374"/>
          <a:ext cx="348764" cy="10791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87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1" name="Rectangle 60"/>
          <p:cNvSpPr/>
          <p:nvPr/>
        </p:nvSpPr>
        <p:spPr>
          <a:xfrm rot="16200000">
            <a:off x="4053070" y="3085297"/>
            <a:ext cx="11786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Subchannel</a:t>
            </a:r>
            <a:endParaRPr lang="en-US" sz="1400" dirty="0"/>
          </a:p>
        </p:txBody>
      </p:sp>
      <p:graphicFrame>
        <p:nvGraphicFramePr>
          <p:cNvPr id="62" name="Table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643629"/>
              </p:ext>
            </p:extLst>
          </p:nvPr>
        </p:nvGraphicFramePr>
        <p:xfrm>
          <a:off x="5698984" y="4452914"/>
          <a:ext cx="348764" cy="10791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87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5973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3" name="Rectangle 62"/>
          <p:cNvSpPr/>
          <p:nvPr/>
        </p:nvSpPr>
        <p:spPr>
          <a:xfrm rot="16200000">
            <a:off x="5079179" y="4825617"/>
            <a:ext cx="11385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Subchannel</a:t>
            </a:r>
            <a:endParaRPr lang="en-US" sz="1400" dirty="0"/>
          </a:p>
        </p:txBody>
      </p:sp>
      <p:sp>
        <p:nvSpPr>
          <p:cNvPr id="64" name="Rectangle 63"/>
          <p:cNvSpPr/>
          <p:nvPr/>
        </p:nvSpPr>
        <p:spPr>
          <a:xfrm>
            <a:off x="5009613" y="1550207"/>
            <a:ext cx="2118172" cy="764607"/>
          </a:xfrm>
          <a:prstGeom prst="rect">
            <a:avLst/>
          </a:pr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Basic Hop Sequence Generator</a:t>
            </a:r>
            <a:endParaRPr lang="en-US" b="1" dirty="0">
              <a:solidFill>
                <a:srgbClr val="0000FF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7601519" y="1604270"/>
            <a:ext cx="11093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MAC Address</a:t>
            </a:r>
            <a:endParaRPr lang="en-US" dirty="0">
              <a:solidFill>
                <a:srgbClr val="0000FF"/>
              </a:solidFill>
              <a:latin typeface="+mj-lt"/>
            </a:endParaRPr>
          </a:p>
        </p:txBody>
      </p:sp>
      <p:cxnSp>
        <p:nvCxnSpPr>
          <p:cNvPr id="66" name="Straight Arrow Connector 65"/>
          <p:cNvCxnSpPr>
            <a:stCxn id="65" idx="1"/>
            <a:endCxn id="64" idx="3"/>
          </p:cNvCxnSpPr>
          <p:nvPr/>
        </p:nvCxnSpPr>
        <p:spPr>
          <a:xfrm flipH="1">
            <a:off x="7127785" y="1927436"/>
            <a:ext cx="473734" cy="5075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6126309" y="2314814"/>
            <a:ext cx="0" cy="231828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7601520" y="2608306"/>
            <a:ext cx="11093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Basic Hop Sequence</a:t>
            </a:r>
            <a:endParaRPr lang="en-US" dirty="0">
              <a:solidFill>
                <a:srgbClr val="0000FF"/>
              </a:solidFill>
              <a:latin typeface="+mj-lt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6530487" y="2674374"/>
            <a:ext cx="274320" cy="274320"/>
          </a:xfrm>
          <a:prstGeom prst="rect">
            <a:avLst/>
          </a:prstGeom>
          <a:solidFill>
            <a:srgbClr val="0000FF"/>
          </a:solidFill>
          <a:ln>
            <a:solidFill>
              <a:srgbClr val="0000FF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Elbow Connector 69"/>
          <p:cNvCxnSpPr/>
          <p:nvPr/>
        </p:nvCxnSpPr>
        <p:spPr>
          <a:xfrm rot="16200000" flipH="1">
            <a:off x="6360218" y="4037560"/>
            <a:ext cx="1116809" cy="1828800"/>
          </a:xfrm>
          <a:prstGeom prst="bentConnector2">
            <a:avLst/>
          </a:prstGeom>
          <a:ln>
            <a:headEnd type="arrow"/>
            <a:tailEnd type="arrow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/>
          <p:cNvSpPr/>
          <p:nvPr/>
        </p:nvSpPr>
        <p:spPr>
          <a:xfrm>
            <a:off x="5961290" y="5754187"/>
            <a:ext cx="17802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Clock</a:t>
            </a:r>
            <a:endParaRPr lang="en-US" sz="1600" dirty="0"/>
          </a:p>
        </p:txBody>
      </p:sp>
      <p:sp>
        <p:nvSpPr>
          <p:cNvPr id="74" name="Rectangle 73"/>
          <p:cNvSpPr/>
          <p:nvPr/>
        </p:nvSpPr>
        <p:spPr>
          <a:xfrm>
            <a:off x="6159027" y="4463224"/>
            <a:ext cx="274320" cy="274320"/>
          </a:xfrm>
          <a:prstGeom prst="rect">
            <a:avLst/>
          </a:prstGeom>
          <a:solidFill>
            <a:schemeClr val="bg1"/>
          </a:solidFill>
          <a:ln w="25400">
            <a:solidFill>
              <a:srgbClr val="0000FF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6497158" y="4463224"/>
            <a:ext cx="274320" cy="274320"/>
          </a:xfrm>
          <a:prstGeom prst="rect">
            <a:avLst/>
          </a:prstGeom>
          <a:solidFill>
            <a:schemeClr val="bg1"/>
          </a:solidFill>
          <a:ln w="25400">
            <a:solidFill>
              <a:srgbClr val="0000FF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7173420" y="4463224"/>
            <a:ext cx="274320" cy="274320"/>
          </a:xfrm>
          <a:prstGeom prst="rect">
            <a:avLst/>
          </a:prstGeom>
          <a:solidFill>
            <a:schemeClr val="bg1"/>
          </a:solidFill>
          <a:ln w="25400">
            <a:solidFill>
              <a:srgbClr val="0000FF"/>
            </a:solidFill>
          </a:ln>
          <a:effectLst>
            <a:outerShdw blurRad="50800" dist="1016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960" y="4807530"/>
            <a:ext cx="365760" cy="365760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8844" y="4807530"/>
            <a:ext cx="365760" cy="365760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77" y="4816670"/>
            <a:ext cx="365760" cy="365760"/>
          </a:xfrm>
          <a:prstGeom prst="rect">
            <a:avLst/>
          </a:prstGeom>
        </p:spPr>
      </p:pic>
      <p:sp>
        <p:nvSpPr>
          <p:cNvPr id="73" name="Rectangle 72"/>
          <p:cNvSpPr/>
          <p:nvPr/>
        </p:nvSpPr>
        <p:spPr>
          <a:xfrm>
            <a:off x="6091719" y="2632539"/>
            <a:ext cx="1463040" cy="2584924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>
              <a:solidFill>
                <a:srgbClr val="0000FF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625583" y="4236585"/>
            <a:ext cx="14436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Match at clock 35</a:t>
            </a:r>
            <a:endParaRPr lang="en-US" sz="24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6146141" y="5521563"/>
            <a:ext cx="25061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?    ?    ?    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02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050" y="3686649"/>
            <a:ext cx="1892300" cy="787400"/>
          </a:xfrm>
          <a:prstGeom prst="rect">
            <a:avLst/>
          </a:prstGeom>
        </p:spPr>
      </p:pic>
      <p:sp>
        <p:nvSpPr>
          <p:cNvPr id="59" name="Title 1"/>
          <p:cNvSpPr txBox="1">
            <a:spLocks/>
          </p:cNvSpPr>
          <p:nvPr/>
        </p:nvSpPr>
        <p:spPr>
          <a:xfrm>
            <a:off x="0" y="30162"/>
            <a:ext cx="9144000" cy="1363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Probabilistic </a:t>
            </a:r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Clock Matching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41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85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8483"/>
            <a:ext cx="8229600" cy="863062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b="1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Goal</a:t>
            </a:r>
            <a:r>
              <a:rPr lang="en-US" sz="24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: Find the correct clock despite remapped packets</a:t>
            </a:r>
            <a:endParaRPr lang="en-US" sz="2400" dirty="0"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286310" y="4656682"/>
            <a:ext cx="3040456" cy="597912"/>
          </a:xfrm>
          <a:prstGeom prst="rect">
            <a:avLst/>
          </a:prstGeom>
          <a:pattFill prst="wdDnDiag">
            <a:fgClr>
              <a:schemeClr val="bg1">
                <a:lumMod val="5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rot="16200000">
            <a:off x="7768818" y="4382629"/>
            <a:ext cx="21986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+mj-lt"/>
                <a:cs typeface="Arial" panose="020B0604020202020204" pitchFamily="34" charset="0"/>
              </a:rPr>
              <a:t>Interference</a:t>
            </a:r>
            <a:endParaRPr lang="en-US" sz="2000" dirty="0">
              <a:latin typeface="+mj-lt"/>
            </a:endParaRPr>
          </a:p>
        </p:txBody>
      </p:sp>
      <p:cxnSp>
        <p:nvCxnSpPr>
          <p:cNvPr id="10" name="Straight Arrow Connector 9"/>
          <p:cNvCxnSpPr>
            <a:endCxn id="9" idx="3"/>
          </p:cNvCxnSpPr>
          <p:nvPr/>
        </p:nvCxnSpPr>
        <p:spPr>
          <a:xfrm flipH="1" flipV="1">
            <a:off x="8326766" y="4955638"/>
            <a:ext cx="398424" cy="5516"/>
          </a:xfrm>
          <a:prstGeom prst="straightConnector1">
            <a:avLst/>
          </a:prstGeom>
          <a:ln w="25400" cmpd="sng">
            <a:solidFill>
              <a:schemeClr val="tx1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1" name="Text Placeholder 3"/>
          <p:cNvSpPr txBox="1">
            <a:spLocks/>
          </p:cNvSpPr>
          <p:nvPr/>
        </p:nvSpPr>
        <p:spPr>
          <a:xfrm>
            <a:off x="4310161" y="5676445"/>
            <a:ext cx="812552" cy="400156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Time</a:t>
            </a:r>
            <a:endParaRPr lang="en-US" sz="1600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 rot="16200000">
            <a:off x="3381362" y="4483819"/>
            <a:ext cx="25826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cs typeface="Arial" panose="020B0604020202020204" pitchFamily="34" charset="0"/>
              </a:rPr>
              <a:t>Subchannel</a:t>
            </a:r>
            <a:endParaRPr lang="en-US" dirty="0">
              <a:cs typeface="Arial" panose="020B0604020202020204" pitchFamily="34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4895461" y="3666823"/>
            <a:ext cx="3519401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prstDash val="sysDot"/>
            <a:headEnd type="none"/>
            <a:tailEnd type="non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884945" y="4389512"/>
            <a:ext cx="3519401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prstDash val="sysDot"/>
            <a:headEnd type="none"/>
            <a:tailEnd type="non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895461" y="5665661"/>
            <a:ext cx="3519401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prstDash val="sysDot"/>
            <a:headEnd type="none"/>
            <a:tailEnd type="non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5136129" y="6081293"/>
            <a:ext cx="3474720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 rot="5400000">
            <a:off x="4877694" y="3807696"/>
            <a:ext cx="385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sp>
        <p:nvSpPr>
          <p:cNvPr id="19" name="Rectangle 18"/>
          <p:cNvSpPr/>
          <p:nvPr/>
        </p:nvSpPr>
        <p:spPr>
          <a:xfrm rot="5400000">
            <a:off x="4862672" y="4434926"/>
            <a:ext cx="385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sp>
        <p:nvSpPr>
          <p:cNvPr id="20" name="Rectangle 19"/>
          <p:cNvSpPr/>
          <p:nvPr/>
        </p:nvSpPr>
        <p:spPr>
          <a:xfrm rot="5400000">
            <a:off x="4877694" y="5069361"/>
            <a:ext cx="385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720978" y="3461041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  <a:cs typeface="Arial" panose="020B0604020202020204" pitchFamily="34" charset="0"/>
              </a:rPr>
              <a:t>79</a:t>
            </a:r>
            <a:endParaRPr lang="en-US" b="1" dirty="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720543" y="4159728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50</a:t>
            </a:r>
            <a:endParaRPr lang="en-US" b="1" dirty="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720543" y="4735510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cs typeface="Arial" panose="020B0604020202020204" pitchFamily="34" charset="0"/>
              </a:rPr>
              <a:t>40</a:t>
            </a:r>
            <a:endParaRPr lang="en-US" b="1" dirty="0">
              <a:cs typeface="Arial" panose="020B0604020202020204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720543" y="5428894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10</a:t>
            </a:r>
            <a:endParaRPr lang="en-US" b="1" dirty="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501943" y="4159728"/>
            <a:ext cx="552450" cy="438943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070289" y="5418617"/>
            <a:ext cx="552450" cy="438943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 rot="5400000">
            <a:off x="4877694" y="5775948"/>
            <a:ext cx="385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rot="16200000">
            <a:off x="3812363" y="4804261"/>
            <a:ext cx="2777910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5963746" y="3422480"/>
            <a:ext cx="521572" cy="438943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Arial" panose="020B0604020202020204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430898" y="3416027"/>
            <a:ext cx="499733" cy="438943"/>
          </a:xfrm>
          <a:prstGeom prst="rect">
            <a:avLst/>
          </a:prstGeom>
          <a:solidFill>
            <a:srgbClr val="FFC00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5674290" y="3829385"/>
            <a:ext cx="6475" cy="800577"/>
          </a:xfrm>
          <a:prstGeom prst="straightConnector1">
            <a:avLst/>
          </a:prstGeom>
          <a:ln w="25400">
            <a:solidFill>
              <a:schemeClr val="accent2"/>
            </a:solidFill>
            <a:prstDash val="sysDot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5430898" y="4722099"/>
            <a:ext cx="499733" cy="438943"/>
          </a:xfrm>
          <a:prstGeom prst="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34" name="Slide Number Placeholder 1"/>
          <p:cNvSpPr txBox="1">
            <a:spLocks/>
          </p:cNvSpPr>
          <p:nvPr/>
        </p:nvSpPr>
        <p:spPr>
          <a:xfrm>
            <a:off x="6685506" y="610791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smtClean="0"/>
              <a:t>7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681" y="3375583"/>
            <a:ext cx="693107" cy="519830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450547" y="5008101"/>
            <a:ext cx="16914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Remains as a </a:t>
            </a:r>
            <a:r>
              <a:rPr lang="en-US" b="1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clock candidate</a:t>
            </a:r>
            <a:endParaRPr lang="en-US" sz="2400" b="1" dirty="0">
              <a:solidFill>
                <a:srgbClr val="0000FF"/>
              </a:solidFill>
              <a:latin typeface="+mj-lt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357023" y="5055636"/>
            <a:ext cx="15841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Eliminate incorrect clock</a:t>
            </a:r>
            <a:endParaRPr lang="en-US" sz="2400" b="1" dirty="0">
              <a:solidFill>
                <a:srgbClr val="0000FF"/>
              </a:solidFill>
              <a:latin typeface="+mj-lt"/>
            </a:endParaRPr>
          </a:p>
        </p:txBody>
      </p:sp>
      <p:cxnSp>
        <p:nvCxnSpPr>
          <p:cNvPr id="42" name="Straight Arrow Connector 41"/>
          <p:cNvCxnSpPr/>
          <p:nvPr/>
        </p:nvCxnSpPr>
        <p:spPr>
          <a:xfrm flipH="1">
            <a:off x="1318490" y="4574487"/>
            <a:ext cx="772028" cy="433614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2090518" y="4574487"/>
            <a:ext cx="895755" cy="431045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1260486" y="4535961"/>
            <a:ext cx="4587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NO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600448" y="4552822"/>
            <a:ext cx="4873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YES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613385" y="3228127"/>
            <a:ext cx="3164975" cy="124497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rgbClr val="0000FF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64610" y="2523773"/>
            <a:ext cx="4195655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Update mismatch ratio </a:t>
            </a:r>
            <a:r>
              <a:rPr lang="en-US" sz="2400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|</a:t>
            </a:r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 a packet captured</a:t>
            </a:r>
            <a:endParaRPr lang="en-US" sz="2400" b="1" dirty="0">
              <a:solidFill>
                <a:srgbClr val="0000FF"/>
              </a:solidFill>
              <a:latin typeface="+mj-lt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flipH="1">
            <a:off x="2215777" y="2877025"/>
            <a:ext cx="1" cy="309374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21176" y="3380016"/>
            <a:ext cx="31929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>
                <a:solidFill>
                  <a:srgbClr val="0000FF"/>
                </a:solidFill>
                <a:cs typeface="Calibri" pitchFamily="34" charset="0"/>
              </a:rPr>
              <a:t>Probabilistic Hypothesis Testing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38" name="Rounded Rectangular Callout 37"/>
          <p:cNvSpPr/>
          <p:nvPr/>
        </p:nvSpPr>
        <p:spPr>
          <a:xfrm>
            <a:off x="6645920" y="2085260"/>
            <a:ext cx="1784748" cy="704354"/>
          </a:xfrm>
          <a:prstGeom prst="wedgeRoundRectCallout">
            <a:avLst>
              <a:gd name="adj1" fmla="val -40818"/>
              <a:gd name="adj2" fmla="val 76726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rgbClr val="FF0000"/>
                </a:solidFill>
              </a:rPr>
              <a:t>Mismatch ratio </a:t>
            </a:r>
            <a:r>
              <a:rPr lang="en-US" dirty="0" smtClean="0">
                <a:solidFill>
                  <a:srgbClr val="FF0000"/>
                </a:solidFill>
              </a:rPr>
              <a:t>&lt; 59/79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098944" y="3418115"/>
            <a:ext cx="499733" cy="438943"/>
          </a:xfrm>
          <a:prstGeom prst="rect">
            <a:avLst/>
          </a:prstGeom>
          <a:solidFill>
            <a:srgbClr val="FFC00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55" name="Left Brace 54"/>
          <p:cNvSpPr/>
          <p:nvPr/>
        </p:nvSpPr>
        <p:spPr>
          <a:xfrm rot="5400000">
            <a:off x="6659954" y="1961449"/>
            <a:ext cx="292490" cy="239586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7652176" y="3420203"/>
            <a:ext cx="499733" cy="438943"/>
          </a:xfrm>
          <a:prstGeom prst="rect">
            <a:avLst/>
          </a:prstGeom>
          <a:solidFill>
            <a:srgbClr val="FFC00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725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23" grpId="0"/>
      <p:bldP spid="31" grpId="0" animBg="1"/>
      <p:bldP spid="33" grpId="0" animBg="1"/>
      <p:bldP spid="39" grpId="0"/>
      <p:bldP spid="40" grpId="0"/>
      <p:bldP spid="44" grpId="0"/>
      <p:bldP spid="45" grpId="0"/>
      <p:bldP spid="46" grpId="0" animBg="1"/>
      <p:bldP spid="49" grpId="0"/>
      <p:bldP spid="7" grpId="0"/>
      <p:bldP spid="38" grpId="0" animBg="1"/>
      <p:bldP spid="61" grpId="0" animBg="1"/>
      <p:bldP spid="55" grpId="0" animBg="1"/>
      <p:bldP spid="6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312573" y="1003618"/>
            <a:ext cx="4698338" cy="5288874"/>
            <a:chOff x="3492075" y="1195488"/>
            <a:chExt cx="5600700" cy="533644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2075" y="1208605"/>
              <a:ext cx="5600700" cy="5323332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4260713" y="1485929"/>
              <a:ext cx="1952915" cy="3726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Arial" panose="020B0604020202020204" pitchFamily="34" charset="0"/>
                </a:rPr>
                <a:t>Connected Cars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908864" y="2925295"/>
              <a:ext cx="1090728" cy="3726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Arial" panose="020B0604020202020204" pitchFamily="34" charset="0"/>
                </a:rPr>
                <a:t>Lighting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10807" y="2136640"/>
              <a:ext cx="1416341" cy="3726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Arial" panose="020B0604020202020204" pitchFamily="34" charset="0"/>
                </a:rPr>
                <a:t>Appliances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607387" y="6157050"/>
              <a:ext cx="819384" cy="3726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Arial" panose="020B0604020202020204" pitchFamily="34" charset="0"/>
                </a:rPr>
                <a:t>Locks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769547" y="5037170"/>
              <a:ext cx="1070855" cy="3726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Arial" panose="020B0604020202020204" pitchFamily="34" charset="0"/>
                </a:rPr>
                <a:t>Sensors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405012" y="5764584"/>
              <a:ext cx="1385613" cy="3726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Arial" panose="020B0604020202020204" pitchFamily="34" charset="0"/>
                </a:rPr>
                <a:t>Wearables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183394" y="1195488"/>
              <a:ext cx="1670488" cy="3726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Arial" panose="020B0604020202020204" pitchFamily="34" charset="0"/>
                </a:rPr>
                <a:t>Smart Health</a:t>
              </a:r>
            </a:p>
          </p:txBody>
        </p:sp>
      </p:grpSp>
      <p:sp>
        <p:nvSpPr>
          <p:cNvPr id="17" name="Text Placeholder 3"/>
          <p:cNvSpPr txBox="1">
            <a:spLocks/>
          </p:cNvSpPr>
          <p:nvPr/>
        </p:nvSpPr>
        <p:spPr>
          <a:xfrm>
            <a:off x="162682" y="1423139"/>
            <a:ext cx="4582978" cy="49881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+mn-lt"/>
                <a:cs typeface="Arial" panose="020B0604020202020204" pitchFamily="34" charset="0"/>
              </a:rPr>
              <a:t>3 billions Bluetooth  devices were shipped in 2015 </a:t>
            </a:r>
            <a:endParaRPr lang="en-US" sz="2800" dirty="0" smtClean="0">
              <a:latin typeface="+mn-lt"/>
              <a:cs typeface="Arial" panose="020B0604020202020204" pitchFamily="34" charset="0"/>
            </a:endParaRPr>
          </a:p>
          <a:p>
            <a:endParaRPr lang="en-US" sz="2800" dirty="0" smtClean="0">
              <a:latin typeface="+mn-lt"/>
              <a:cs typeface="Arial" panose="020B0604020202020204" pitchFamily="34" charset="0"/>
            </a:endParaRPr>
          </a:p>
          <a:p>
            <a:r>
              <a:rPr lang="en-US" sz="2800" dirty="0" smtClean="0">
                <a:latin typeface="+mn-lt"/>
                <a:cs typeface="Arial" panose="020B0604020202020204" pitchFamily="34" charset="0"/>
              </a:rPr>
              <a:t>Most </a:t>
            </a:r>
            <a:r>
              <a:rPr lang="en-US" sz="2800" dirty="0">
                <a:latin typeface="+mn-lt"/>
                <a:cs typeface="Arial" panose="020B0604020202020204" pitchFamily="34" charset="0"/>
              </a:rPr>
              <a:t>applications are </a:t>
            </a:r>
            <a:r>
              <a:rPr lang="en-US" sz="28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privacy-sensitive</a:t>
            </a:r>
          </a:p>
          <a:p>
            <a:pPr lvl="1"/>
            <a:r>
              <a:rPr lang="en-US" sz="2400" dirty="0">
                <a:latin typeface="+mn-lt"/>
                <a:cs typeface="Arial" panose="020B0604020202020204" pitchFamily="34" charset="0"/>
              </a:rPr>
              <a:t>Car </a:t>
            </a:r>
            <a:r>
              <a:rPr lang="en-US" sz="2400" dirty="0" smtClean="0">
                <a:latin typeface="+mn-lt"/>
                <a:cs typeface="Arial" panose="020B0604020202020204" pitchFamily="34" charset="0"/>
              </a:rPr>
              <a:t>telematics</a:t>
            </a:r>
            <a:endParaRPr lang="en-US" sz="2400" dirty="0">
              <a:latin typeface="+mn-lt"/>
              <a:cs typeface="Arial" panose="020B0604020202020204" pitchFamily="34" charset="0"/>
            </a:endParaRPr>
          </a:p>
          <a:p>
            <a:pPr lvl="1"/>
            <a:r>
              <a:rPr lang="en-US" sz="2400" dirty="0">
                <a:latin typeface="+mn-lt"/>
                <a:cs typeface="Arial" panose="020B0604020202020204" pitchFamily="34" charset="0"/>
              </a:rPr>
              <a:t>Health </a:t>
            </a:r>
            <a:r>
              <a:rPr lang="en-US" sz="2400" dirty="0" smtClean="0">
                <a:latin typeface="+mn-lt"/>
                <a:cs typeface="Arial" panose="020B0604020202020204" pitchFamily="34" charset="0"/>
              </a:rPr>
              <a:t>monitoring</a:t>
            </a:r>
            <a:endParaRPr lang="en-US" sz="2400" dirty="0">
              <a:latin typeface="+mn-lt"/>
              <a:cs typeface="Arial" panose="020B0604020202020204" pitchFamily="34" charset="0"/>
            </a:endParaRPr>
          </a:p>
          <a:p>
            <a:pPr lvl="1"/>
            <a:r>
              <a:rPr lang="en-US" sz="2400" dirty="0">
                <a:latin typeface="+mn-lt"/>
                <a:cs typeface="Arial" panose="020B0604020202020204" pitchFamily="34" charset="0"/>
              </a:rPr>
              <a:t>Mobile </a:t>
            </a:r>
            <a:r>
              <a:rPr lang="en-US" sz="2400" dirty="0" smtClean="0">
                <a:latin typeface="+mn-lt"/>
                <a:cs typeface="Arial" panose="020B0604020202020204" pitchFamily="34" charset="0"/>
              </a:rPr>
              <a:t>payment</a:t>
            </a:r>
            <a:endParaRPr lang="en-US" sz="2400" dirty="0">
              <a:latin typeface="+mn-lt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sz="20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6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29113" y="2075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54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Bluetooth Everywhere</a:t>
            </a:r>
            <a:endParaRPr lang="en-US" sz="54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31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050" y="3686649"/>
            <a:ext cx="1892300" cy="787400"/>
          </a:xfrm>
          <a:prstGeom prst="rect">
            <a:avLst/>
          </a:prstGeom>
        </p:spPr>
      </p:pic>
      <p:sp>
        <p:nvSpPr>
          <p:cNvPr id="59" name="Title 1"/>
          <p:cNvSpPr txBox="1">
            <a:spLocks/>
          </p:cNvSpPr>
          <p:nvPr/>
        </p:nvSpPr>
        <p:spPr>
          <a:xfrm>
            <a:off x="0" y="30162"/>
            <a:ext cx="9144000" cy="13637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Probabilistic </a:t>
            </a:r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Clock Matching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41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85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8483"/>
            <a:ext cx="8229600" cy="863062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b="1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Goal</a:t>
            </a:r>
            <a:r>
              <a:rPr lang="en-US" sz="24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: Find the correct clock despite remapped packets</a:t>
            </a:r>
            <a:endParaRPr lang="en-US" sz="2400" dirty="0"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1" name="Text Placeholder 3"/>
          <p:cNvSpPr txBox="1">
            <a:spLocks/>
          </p:cNvSpPr>
          <p:nvPr/>
        </p:nvSpPr>
        <p:spPr>
          <a:xfrm>
            <a:off x="4310161" y="5676445"/>
            <a:ext cx="812552" cy="400156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Time</a:t>
            </a:r>
            <a:endParaRPr lang="en-US" sz="1600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50547" y="5008101"/>
            <a:ext cx="16914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Remains as a </a:t>
            </a:r>
            <a:r>
              <a:rPr lang="en-US" b="1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clock candidate</a:t>
            </a:r>
            <a:endParaRPr lang="en-US" sz="2400" b="1" dirty="0">
              <a:solidFill>
                <a:srgbClr val="0000FF"/>
              </a:solidFill>
              <a:latin typeface="+mj-lt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357023" y="5055636"/>
            <a:ext cx="15841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Eliminate incorrect clock</a:t>
            </a:r>
            <a:endParaRPr lang="en-US" sz="2400" b="1" dirty="0">
              <a:solidFill>
                <a:srgbClr val="0000FF"/>
              </a:solidFill>
              <a:latin typeface="+mj-lt"/>
            </a:endParaRPr>
          </a:p>
        </p:txBody>
      </p:sp>
      <p:cxnSp>
        <p:nvCxnSpPr>
          <p:cNvPr id="42" name="Straight Arrow Connector 41"/>
          <p:cNvCxnSpPr/>
          <p:nvPr/>
        </p:nvCxnSpPr>
        <p:spPr>
          <a:xfrm flipH="1">
            <a:off x="1318490" y="4574487"/>
            <a:ext cx="772028" cy="433614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2090518" y="4574487"/>
            <a:ext cx="895755" cy="431045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1260486" y="4535961"/>
            <a:ext cx="4587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NO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600448" y="4552822"/>
            <a:ext cx="4873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YES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613385" y="3228127"/>
            <a:ext cx="3164975" cy="124497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solidFill>
                <a:srgbClr val="0000FF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64610" y="2523773"/>
            <a:ext cx="4195655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Update mismatch ratio </a:t>
            </a:r>
            <a:r>
              <a:rPr lang="en-US" sz="2400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|</a:t>
            </a:r>
            <a:r>
              <a:rPr lang="en-US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 a packet captured</a:t>
            </a:r>
            <a:endParaRPr lang="en-US" sz="2400" b="1" dirty="0">
              <a:solidFill>
                <a:srgbClr val="0000FF"/>
              </a:solidFill>
              <a:latin typeface="+mj-lt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flipH="1">
            <a:off x="2215777" y="2877025"/>
            <a:ext cx="1" cy="309374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21176" y="3380016"/>
            <a:ext cx="31929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>
                <a:solidFill>
                  <a:srgbClr val="0000FF"/>
                </a:solidFill>
                <a:cs typeface="Calibri" pitchFamily="34" charset="0"/>
              </a:rPr>
              <a:t>Probabilistic Hypothesis Testing</a:t>
            </a:r>
            <a:endParaRPr lang="en-US" b="1" dirty="0">
              <a:solidFill>
                <a:srgbClr val="0000FF"/>
              </a:solidFill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1774" y="2581628"/>
            <a:ext cx="3452701" cy="292100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 rot="16200000">
            <a:off x="4019246" y="3675651"/>
            <a:ext cx="24073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Prob. of clock matching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5589460" y="5502628"/>
            <a:ext cx="31945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Average latency &lt; 50 sec</a:t>
            </a:r>
            <a:endParaRPr 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2248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idx="1"/>
          </p:nvPr>
        </p:nvSpPr>
        <p:spPr>
          <a:xfrm>
            <a:off x="198841" y="1698317"/>
            <a:ext cx="3714488" cy="4941073"/>
          </a:xfrm>
        </p:spPr>
        <p:txBody>
          <a:bodyPr>
            <a:normAutofit/>
          </a:bodyPr>
          <a:lstStyle/>
          <a:p>
            <a:r>
              <a:rPr lang="en-US" b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The </a:t>
            </a:r>
            <a:r>
              <a:rPr lang="en-US" b="1" i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Scout</a:t>
            </a:r>
            <a:r>
              <a:rPr lang="en-US" b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 radio</a:t>
            </a:r>
          </a:p>
          <a:p>
            <a:pPr marL="457200" lvl="1">
              <a:spcAft>
                <a:spcPts val="600"/>
              </a:spcAft>
            </a:pPr>
            <a:r>
              <a:rPr lang="en-US" sz="2200" dirty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Sniffs a single </a:t>
            </a:r>
            <a:r>
              <a:rPr lang="en-US" sz="2200" dirty="0" err="1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subchannel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 to acquire clock value</a:t>
            </a:r>
          </a:p>
          <a:p>
            <a:pPr marL="457200" lvl="1">
              <a:spcAft>
                <a:spcPts val="600"/>
              </a:spcAft>
            </a:pPr>
            <a:r>
              <a:rPr lang="en-US" sz="2200" b="1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Perform basic hoping to </a:t>
            </a:r>
            <a:r>
              <a:rPr lang="en-US" sz="2200" b="1" dirty="0">
                <a:ea typeface="Adobe Ming Std L" panose="02020300000000000000" pitchFamily="18" charset="-128"/>
                <a:cs typeface="Arial" panose="020B0604020202020204" pitchFamily="34" charset="0"/>
              </a:rPr>
              <a:t>learn subchannel status</a:t>
            </a:r>
          </a:p>
          <a:p>
            <a:pPr marL="457200" lvl="1">
              <a:spcBef>
                <a:spcPts val="600"/>
              </a:spcBef>
              <a:spcAft>
                <a:spcPts val="600"/>
              </a:spcAft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Selectively jam to 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avoid interference</a:t>
            </a:r>
          </a:p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The </a:t>
            </a:r>
            <a:r>
              <a:rPr lang="en-US" b="1" i="1" dirty="0">
                <a:solidFill>
                  <a:schemeClr val="bg1">
                    <a:lumMod val="85000"/>
                  </a:schemeClr>
                </a:solidFill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Snooper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 radio</a:t>
            </a:r>
          </a:p>
          <a:p>
            <a:pPr marL="457200" lvl="2">
              <a:spcBef>
                <a:spcPts val="1000"/>
              </a:spcBef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Follow 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adaptive hopping to capture </a:t>
            </a: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packets</a:t>
            </a:r>
            <a:endParaRPr lang="en-US" sz="2200" dirty="0">
              <a:ea typeface="Adobe Ming Std L" panose="02020300000000000000" pitchFamily="18" charset="-128"/>
              <a:cs typeface="Arial" panose="020B0604020202020204" pitchFamily="34" charset="0"/>
            </a:endParaRPr>
          </a:p>
          <a:p>
            <a:pPr lvl="1"/>
            <a:endParaRPr lang="en-US" sz="2000" dirty="0">
              <a:latin typeface="+mj-lt"/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696825" y="1238259"/>
            <a:ext cx="5244286" cy="4910210"/>
            <a:chOff x="3696825" y="1204393"/>
            <a:chExt cx="5244286" cy="4910210"/>
          </a:xfrm>
        </p:grpSpPr>
        <p:grpSp>
          <p:nvGrpSpPr>
            <p:cNvPr id="31" name="Group 30"/>
            <p:cNvGrpSpPr/>
            <p:nvPr/>
          </p:nvGrpSpPr>
          <p:grpSpPr>
            <a:xfrm>
              <a:off x="3696825" y="1204393"/>
              <a:ext cx="5244286" cy="4550510"/>
              <a:chOff x="3794100" y="1279384"/>
              <a:chExt cx="5244286" cy="4550510"/>
            </a:xfrm>
          </p:grpSpPr>
          <p:cxnSp>
            <p:nvCxnSpPr>
              <p:cNvPr id="36" name="Straight Arrow Connector 35"/>
              <p:cNvCxnSpPr>
                <a:stCxn id="53" idx="3"/>
                <a:endCxn id="56" idx="1"/>
              </p:cNvCxnSpPr>
              <p:nvPr/>
            </p:nvCxnSpPr>
            <p:spPr>
              <a:xfrm>
                <a:off x="6413883" y="4746706"/>
                <a:ext cx="997367" cy="0"/>
              </a:xfrm>
              <a:prstGeom prst="straightConnector1">
                <a:avLst/>
              </a:prstGeom>
              <a:ln w="1905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7" name="Picture 3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94100" y="1279384"/>
                <a:ext cx="1845564" cy="1527314"/>
              </a:xfrm>
              <a:prstGeom prst="rect">
                <a:avLst/>
              </a:prstGeom>
            </p:spPr>
          </p:pic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7192822" y="1280806"/>
                <a:ext cx="1845564" cy="1527314"/>
              </a:xfrm>
              <a:prstGeom prst="rect">
                <a:avLst/>
              </a:prstGeom>
            </p:spPr>
          </p:pic>
          <p:grpSp>
            <p:nvGrpSpPr>
              <p:cNvPr id="41" name="Group 40"/>
              <p:cNvGrpSpPr/>
              <p:nvPr/>
            </p:nvGrpSpPr>
            <p:grpSpPr>
              <a:xfrm>
                <a:off x="4175658" y="1962245"/>
                <a:ext cx="4632670" cy="3867649"/>
                <a:chOff x="4514975" y="1773983"/>
                <a:chExt cx="4744803" cy="3432227"/>
              </a:xfrm>
            </p:grpSpPr>
            <p:cxnSp>
              <p:nvCxnSpPr>
                <p:cNvPr id="47" name="Elbow Connector 46"/>
                <p:cNvCxnSpPr>
                  <a:endCxn id="53" idx="1"/>
                </p:cNvCxnSpPr>
                <p:nvPr/>
              </p:nvCxnSpPr>
              <p:spPr>
                <a:xfrm rot="16200000" flipH="1">
                  <a:off x="4300240" y="3216962"/>
                  <a:ext cx="1671923" cy="384089"/>
                </a:xfrm>
                <a:prstGeom prst="bentConnector2">
                  <a:avLst/>
                </a:prstGeom>
                <a:ln w="19050">
                  <a:headEnd type="none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Elbow Connector 47"/>
                <p:cNvCxnSpPr/>
                <p:nvPr/>
              </p:nvCxnSpPr>
              <p:spPr>
                <a:xfrm rot="16200000" flipH="1">
                  <a:off x="3646428" y="3524392"/>
                  <a:ext cx="2550365" cy="813272"/>
                </a:xfrm>
                <a:prstGeom prst="bentConnector2">
                  <a:avLst/>
                </a:prstGeom>
                <a:ln w="19050"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Elbow Connector 49"/>
                <p:cNvCxnSpPr>
                  <a:endCxn id="57" idx="1"/>
                </p:cNvCxnSpPr>
                <p:nvPr/>
              </p:nvCxnSpPr>
              <p:spPr>
                <a:xfrm rot="16200000" flipH="1">
                  <a:off x="4806643" y="2660877"/>
                  <a:ext cx="659115" cy="384091"/>
                </a:xfrm>
                <a:prstGeom prst="bentConnector2">
                  <a:avLst/>
                </a:prstGeom>
                <a:ln w="19050">
                  <a:headEnd type="none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Elbow Connector 50"/>
                <p:cNvCxnSpPr/>
                <p:nvPr/>
              </p:nvCxnSpPr>
              <p:spPr>
                <a:xfrm rot="10800000">
                  <a:off x="5845371" y="2251475"/>
                  <a:ext cx="1722852" cy="510558"/>
                </a:xfrm>
                <a:prstGeom prst="bentConnector3">
                  <a:avLst>
                    <a:gd name="adj1" fmla="val -3510"/>
                  </a:avLst>
                </a:prstGeom>
                <a:ln w="19050"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Arrow Connector 51"/>
                <p:cNvCxnSpPr/>
                <p:nvPr/>
              </p:nvCxnSpPr>
              <p:spPr>
                <a:xfrm>
                  <a:off x="6726059" y="3083117"/>
                  <a:ext cx="564463" cy="0"/>
                </a:xfrm>
                <a:prstGeom prst="straightConnector1">
                  <a:avLst/>
                </a:prstGeom>
                <a:ln w="19050"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Rectangle 52"/>
                <p:cNvSpPr/>
                <p:nvPr/>
              </p:nvSpPr>
              <p:spPr>
                <a:xfrm>
                  <a:off x="5328246" y="3866213"/>
                  <a:ext cx="1479130" cy="757509"/>
                </a:xfrm>
                <a:prstGeom prst="rect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chemeClr val="bg1"/>
                      </a:solidFill>
                      <a:latin typeface="+mj-lt"/>
                      <a:cs typeface="Aharoni" panose="02010803020104030203" pitchFamily="2" charset="-79"/>
                    </a:rPr>
                    <a:t>Subchannel Classification</a:t>
                  </a:r>
                </a:p>
              </p:txBody>
            </p:sp>
            <p:sp>
              <p:nvSpPr>
                <p:cNvPr id="54" name="Rectangle 53"/>
                <p:cNvSpPr/>
                <p:nvPr/>
              </p:nvSpPr>
              <p:spPr>
                <a:xfrm>
                  <a:off x="7309635" y="2762033"/>
                  <a:ext cx="1036235" cy="8408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tx1"/>
                      </a:solidFill>
                      <a:latin typeface="+mj-lt"/>
                      <a:cs typeface="Aharoni" panose="02010803020104030203" pitchFamily="2" charset="-79"/>
                    </a:rPr>
                    <a:t>Basic Hop Selection</a:t>
                  </a:r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7869834" y="1773983"/>
                  <a:ext cx="1070197" cy="32775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b="1" dirty="0">
                      <a:latin typeface="+mj-lt"/>
                      <a:cs typeface="Aharoni" panose="02010803020104030203" pitchFamily="2" charset="-79"/>
                    </a:rPr>
                    <a:t>Snooper</a:t>
                  </a:r>
                  <a:endParaRPr lang="en-US" sz="2400" b="1" dirty="0">
                    <a:latin typeface="+mj-lt"/>
                    <a:cs typeface="Aharoni" panose="02010803020104030203" pitchFamily="2" charset="-79"/>
                  </a:endParaRPr>
                </a:p>
              </p:txBody>
            </p:sp>
            <p:sp>
              <p:nvSpPr>
                <p:cNvPr id="56" name="Rectangle 55"/>
                <p:cNvSpPr/>
                <p:nvPr/>
              </p:nvSpPr>
              <p:spPr>
                <a:xfrm>
                  <a:off x="7828884" y="3866213"/>
                  <a:ext cx="1430894" cy="75750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tx1"/>
                      </a:solidFill>
                      <a:latin typeface="+mj-lt"/>
                      <a:cs typeface="Aharoni" panose="02010803020104030203" pitchFamily="2" charset="-79"/>
                    </a:rPr>
                    <a:t>Adaptive Hop Selection</a:t>
                  </a: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5328246" y="2762034"/>
                  <a:ext cx="1397812" cy="8408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>
                      <a:solidFill>
                        <a:srgbClr val="FF0000"/>
                      </a:solidFill>
                      <a:latin typeface="+mj-lt"/>
                      <a:cs typeface="Aharoni" panose="02010803020104030203" pitchFamily="2" charset="-79"/>
                    </a:rPr>
                    <a:t>Clock Acquisition</a:t>
                  </a:r>
                  <a:endParaRPr lang="en-US" sz="1600" dirty="0">
                    <a:solidFill>
                      <a:srgbClr val="FF0000"/>
                    </a:solidFill>
                    <a:latin typeface="+mj-lt"/>
                    <a:cs typeface="Aharoni" panose="02010803020104030203" pitchFamily="2" charset="-79"/>
                  </a:endParaRPr>
                </a:p>
              </p:txBody>
            </p:sp>
          </p:grpSp>
          <p:sp>
            <p:nvSpPr>
              <p:cNvPr id="42" name="Rectangle 41"/>
              <p:cNvSpPr/>
              <p:nvPr/>
            </p:nvSpPr>
            <p:spPr>
              <a:xfrm>
                <a:off x="4404414" y="1962245"/>
                <a:ext cx="107019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n w="0"/>
                    <a:latin typeface="+mj-lt"/>
                    <a:cs typeface="Aharoni" panose="02010803020104030203" pitchFamily="2" charset="-79"/>
                  </a:rPr>
                  <a:t>Scout</a:t>
                </a:r>
                <a:endParaRPr lang="en-US" sz="2400" b="1" dirty="0">
                  <a:latin typeface="+mj-lt"/>
                  <a:cs typeface="Aharoni" panose="02010803020104030203" pitchFamily="2" charset="-79"/>
                </a:endParaRPr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202303" y="4849431"/>
                <a:ext cx="1373431" cy="42248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75000"/>
                  </a:lnSpc>
                </a:pPr>
                <a:r>
                  <a:rPr lang="en-US" sz="1400" dirty="0" smtClean="0">
                    <a:latin typeface="+mj-lt"/>
                    <a:cs typeface="Aharoni" panose="02010803020104030203" pitchFamily="2" charset="-79"/>
                  </a:rPr>
                  <a:t>Subchannel status</a:t>
                </a:r>
                <a:endParaRPr lang="en-US" sz="1400" dirty="0">
                  <a:latin typeface="+mj-lt"/>
                  <a:cs typeface="Aharoni" panose="02010803020104030203" pitchFamily="2" charset="-79"/>
                </a:endParaRPr>
              </a:p>
            </p:txBody>
          </p:sp>
          <p:sp>
            <p:nvSpPr>
              <p:cNvPr id="44" name="Rectangle 43"/>
              <p:cNvSpPr/>
              <p:nvPr/>
            </p:nvSpPr>
            <p:spPr>
              <a:xfrm rot="16200000">
                <a:off x="6112660" y="3664973"/>
                <a:ext cx="1074174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75000"/>
                  </a:lnSpc>
                </a:pPr>
                <a:r>
                  <a:rPr lang="en-US" sz="1400" dirty="0" smtClean="0">
                    <a:latin typeface="+mj-lt"/>
                    <a:cs typeface="Aharoni" panose="02010803020104030203" pitchFamily="2" charset="-79"/>
                  </a:rPr>
                  <a:t>Hopping phase</a:t>
                </a:r>
                <a:endParaRPr lang="en-US" sz="1400" dirty="0">
                  <a:latin typeface="+mj-lt"/>
                  <a:cs typeface="Aharoni" panose="02010803020104030203" pitchFamily="2" charset="-79"/>
                </a:endParaRPr>
              </a:p>
            </p:txBody>
          </p:sp>
          <p:cxnSp>
            <p:nvCxnSpPr>
              <p:cNvPr id="45" name="Straight Arrow Connector 44"/>
              <p:cNvCxnSpPr/>
              <p:nvPr/>
            </p:nvCxnSpPr>
            <p:spPr>
              <a:xfrm flipV="1">
                <a:off x="8193774" y="2774254"/>
                <a:ext cx="2016" cy="1554480"/>
              </a:xfrm>
              <a:prstGeom prst="straightConnector1">
                <a:avLst/>
              </a:prstGeom>
              <a:ln w="19050">
                <a:headEnd type="none"/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Rectangle 33"/>
            <p:cNvSpPr/>
            <p:nvPr/>
          </p:nvSpPr>
          <p:spPr>
            <a:xfrm>
              <a:off x="4872433" y="5395205"/>
              <a:ext cx="2606025" cy="71939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  <a:effectLst>
              <a:outerShdw blurRad="50800" dist="101600" dir="2700000" algn="tl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FF0000"/>
                  </a:solidFill>
                  <a:latin typeface="+mj-lt"/>
                  <a:cs typeface="Aharoni" panose="02010803020104030203" pitchFamily="2" charset="-79"/>
                </a:rPr>
                <a:t>Selective Jamming</a:t>
              </a:r>
              <a:endParaRPr lang="en-US" dirty="0">
                <a:solidFill>
                  <a:srgbClr val="FF0000"/>
                </a:solidFill>
                <a:latin typeface="+mj-lt"/>
                <a:cs typeface="Aharoni" panose="02010803020104030203" pitchFamily="2" charset="-79"/>
              </a:endParaRPr>
            </a:p>
          </p:txBody>
        </p:sp>
      </p:grpSp>
      <p:sp>
        <p:nvSpPr>
          <p:cNvPr id="26" name="Title 1"/>
          <p:cNvSpPr txBox="1">
            <a:spLocks/>
          </p:cNvSpPr>
          <p:nvPr/>
        </p:nvSpPr>
        <p:spPr>
          <a:xfrm>
            <a:off x="457199" y="378929"/>
            <a:ext cx="8483911" cy="7244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78C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 smtClean="0">
                <a:solidFill>
                  <a:srgbClr val="FF0000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BlueEar</a:t>
            </a:r>
            <a:r>
              <a:rPr lang="en-US" sz="5400" dirty="0" smtClean="0">
                <a:solidFill>
                  <a:srgbClr val="FF0000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: A Dual-Radio Sniffer</a:t>
            </a:r>
            <a:endParaRPr lang="en-US" sz="5400" dirty="0">
              <a:solidFill>
                <a:srgbClr val="FF0000"/>
              </a:solidFill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8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 txBox="1">
            <a:spLocks/>
          </p:cNvSpPr>
          <p:nvPr/>
        </p:nvSpPr>
        <p:spPr>
          <a:xfrm>
            <a:off x="5774499" y="1691369"/>
            <a:ext cx="1784043" cy="83099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smtClean="0">
                <a:latin typeface="Calibri" panose="020F0502020204030204" pitchFamily="34" charset="0"/>
              </a:rPr>
              <a:t>TX on Channel X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329114" y="79213"/>
            <a:ext cx="7292058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Packet-based Channel Classifier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3" name="Text Placeholder 3"/>
          <p:cNvSpPr txBox="1">
            <a:spLocks/>
          </p:cNvSpPr>
          <p:nvPr/>
        </p:nvSpPr>
        <p:spPr>
          <a:xfrm>
            <a:off x="776614" y="1884655"/>
            <a:ext cx="2442575" cy="46166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smtClean="0">
                <a:latin typeface="Calibri" panose="020F0502020204030204" pitchFamily="34" charset="0"/>
              </a:rPr>
              <a:t>Sense </a:t>
            </a:r>
            <a:r>
              <a:rPr lang="en-US" sz="2400" dirty="0">
                <a:latin typeface="Calibri" panose="020F0502020204030204" pitchFamily="34" charset="0"/>
              </a:rPr>
              <a:t>Channel </a:t>
            </a:r>
            <a:r>
              <a:rPr lang="en-US" sz="2400" dirty="0" smtClean="0">
                <a:latin typeface="Calibri" panose="020F0502020204030204" pitchFamily="34" charset="0"/>
              </a:rPr>
              <a:t>X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3" name="Diamond 2"/>
          <p:cNvSpPr/>
          <p:nvPr/>
        </p:nvSpPr>
        <p:spPr>
          <a:xfrm>
            <a:off x="3507288" y="1462752"/>
            <a:ext cx="1853852" cy="1273973"/>
          </a:xfrm>
          <a:prstGeom prst="diamon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X clear?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6" name="Straight Arrow Connector 5"/>
          <p:cNvCxnSpPr>
            <a:stCxn id="3" idx="3"/>
            <a:endCxn id="13" idx="1"/>
          </p:cNvCxnSpPr>
          <p:nvPr/>
        </p:nvCxnSpPr>
        <p:spPr>
          <a:xfrm>
            <a:off x="5361140" y="2099739"/>
            <a:ext cx="413359" cy="7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031299" y="2106868"/>
            <a:ext cx="475989" cy="6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3" idx="2"/>
          </p:cNvCxnSpPr>
          <p:nvPr/>
        </p:nvCxnSpPr>
        <p:spPr>
          <a:xfrm>
            <a:off x="4434214" y="2736725"/>
            <a:ext cx="0" cy="319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285983" y="1744410"/>
            <a:ext cx="485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mtClean="0">
                <a:latin typeface="Calibri" panose="020F0502020204030204" pitchFamily="34" charset="0"/>
              </a:rPr>
              <a:t>Yes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509372" y="2660024"/>
            <a:ext cx="455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Calibri" panose="020F0502020204030204" pitchFamily="34" charset="0"/>
              </a:rPr>
              <a:t>No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38935" y="3006246"/>
            <a:ext cx="2081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Calibri" panose="020F0502020204030204" pitchFamily="34" charset="0"/>
              </a:rPr>
              <a:t>Remap to Channel </a:t>
            </a:r>
            <a:r>
              <a:rPr lang="en-US" dirty="0" smtClean="0">
                <a:latin typeface="Calibri" panose="020F0502020204030204" pitchFamily="34" charset="0"/>
              </a:rPr>
              <a:t>Y</a:t>
            </a:r>
            <a:endParaRPr lang="en-US" dirty="0">
              <a:latin typeface="Calibri" panose="020F0502020204030204" pitchFamily="34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618" y="1826490"/>
            <a:ext cx="693107" cy="519830"/>
          </a:xfrm>
          <a:prstGeom prst="rect">
            <a:avLst/>
          </a:prstGeom>
        </p:spPr>
      </p:pic>
      <p:sp>
        <p:nvSpPr>
          <p:cNvPr id="32" name="Text Placeholder 3"/>
          <p:cNvSpPr txBox="1">
            <a:spLocks/>
          </p:cNvSpPr>
          <p:nvPr/>
        </p:nvSpPr>
        <p:spPr>
          <a:xfrm>
            <a:off x="828806" y="1936847"/>
            <a:ext cx="2442575" cy="461665"/>
          </a:xfrm>
          <a:prstGeom prst="rect">
            <a:avLst/>
          </a:prstGeom>
          <a:solidFill>
            <a:schemeClr val="tx1"/>
          </a:solidFill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smtClean="0">
                <a:solidFill>
                  <a:schemeClr val="bg1"/>
                </a:solidFill>
                <a:latin typeface="Calibri" panose="020F0502020204030204" pitchFamily="34" charset="0"/>
              </a:rPr>
              <a:t>Sense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</a:rPr>
              <a:t>Channel </a:t>
            </a:r>
            <a:r>
              <a:rPr lang="en-US" sz="2400" dirty="0" smtClean="0">
                <a:solidFill>
                  <a:schemeClr val="bg1"/>
                </a:solidFill>
                <a:latin typeface="Calibri" panose="020F0502020204030204" pitchFamily="34" charset="0"/>
              </a:rPr>
              <a:t>X</a:t>
            </a:r>
            <a:endParaRPr lang="en-US" sz="24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cxnSp>
        <p:nvCxnSpPr>
          <p:cNvPr id="47" name="Straight Connector 46"/>
          <p:cNvCxnSpPr/>
          <p:nvPr/>
        </p:nvCxnSpPr>
        <p:spPr>
          <a:xfrm flipH="1" flipV="1">
            <a:off x="6666520" y="1230489"/>
            <a:ext cx="1" cy="460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H="1">
            <a:off x="2050093" y="1230882"/>
            <a:ext cx="4616427" cy="26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2050092" y="1254988"/>
            <a:ext cx="1" cy="571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470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 txBox="1">
            <a:spLocks/>
          </p:cNvSpPr>
          <p:nvPr/>
        </p:nvSpPr>
        <p:spPr>
          <a:xfrm>
            <a:off x="5774499" y="1691369"/>
            <a:ext cx="1784043" cy="83099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smtClean="0">
                <a:latin typeface="Calibri" panose="020F0502020204030204" pitchFamily="34" charset="0"/>
              </a:rPr>
              <a:t>TX on Channel X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329114" y="79213"/>
            <a:ext cx="7292058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Packet-based Channel Classifier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3" name="Text Placeholder 3"/>
          <p:cNvSpPr txBox="1">
            <a:spLocks/>
          </p:cNvSpPr>
          <p:nvPr/>
        </p:nvSpPr>
        <p:spPr>
          <a:xfrm>
            <a:off x="776614" y="1884655"/>
            <a:ext cx="2442575" cy="46166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smtClean="0">
                <a:latin typeface="Calibri" panose="020F0502020204030204" pitchFamily="34" charset="0"/>
              </a:rPr>
              <a:t>Sense </a:t>
            </a:r>
            <a:r>
              <a:rPr lang="en-US" sz="2400" dirty="0">
                <a:latin typeface="Calibri" panose="020F0502020204030204" pitchFamily="34" charset="0"/>
              </a:rPr>
              <a:t>Channel </a:t>
            </a:r>
            <a:r>
              <a:rPr lang="en-US" sz="2400" dirty="0" smtClean="0">
                <a:latin typeface="Calibri" panose="020F0502020204030204" pitchFamily="34" charset="0"/>
              </a:rPr>
              <a:t>X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3" name="Diamond 2"/>
          <p:cNvSpPr/>
          <p:nvPr/>
        </p:nvSpPr>
        <p:spPr>
          <a:xfrm>
            <a:off x="3507288" y="1462752"/>
            <a:ext cx="1853852" cy="1273973"/>
          </a:xfrm>
          <a:prstGeom prst="diamon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X clear?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6" name="Straight Arrow Connector 5"/>
          <p:cNvCxnSpPr>
            <a:stCxn id="3" idx="3"/>
            <a:endCxn id="13" idx="1"/>
          </p:cNvCxnSpPr>
          <p:nvPr/>
        </p:nvCxnSpPr>
        <p:spPr>
          <a:xfrm>
            <a:off x="5361140" y="2099739"/>
            <a:ext cx="413359" cy="7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031299" y="2106868"/>
            <a:ext cx="475989" cy="6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3" idx="2"/>
          </p:cNvCxnSpPr>
          <p:nvPr/>
        </p:nvCxnSpPr>
        <p:spPr>
          <a:xfrm>
            <a:off x="4434214" y="2736725"/>
            <a:ext cx="0" cy="319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285983" y="1744410"/>
            <a:ext cx="485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mtClean="0">
                <a:latin typeface="Calibri" panose="020F0502020204030204" pitchFamily="34" charset="0"/>
              </a:rPr>
              <a:t>Yes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509372" y="2660024"/>
            <a:ext cx="455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Calibri" panose="020F0502020204030204" pitchFamily="34" charset="0"/>
              </a:rPr>
              <a:t>No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42942" y="3006246"/>
            <a:ext cx="20734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Calibri" panose="020F0502020204030204" pitchFamily="34" charset="0"/>
              </a:rPr>
              <a:t>Remap to Channel </a:t>
            </a:r>
            <a:r>
              <a:rPr lang="en-US" dirty="0">
                <a:latin typeface="Calibri" panose="020F0502020204030204" pitchFamily="34" charset="0"/>
              </a:rPr>
              <a:t>Y</a:t>
            </a:r>
            <a:endParaRPr lang="en-US" dirty="0">
              <a:latin typeface="Calibri" panose="020F0502020204030204" pitchFamily="34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618" y="1826490"/>
            <a:ext cx="693107" cy="519830"/>
          </a:xfrm>
          <a:prstGeom prst="rect">
            <a:avLst/>
          </a:prstGeom>
        </p:spPr>
      </p:pic>
      <p:sp>
        <p:nvSpPr>
          <p:cNvPr id="32" name="Text Placeholder 3"/>
          <p:cNvSpPr txBox="1">
            <a:spLocks/>
          </p:cNvSpPr>
          <p:nvPr/>
        </p:nvSpPr>
        <p:spPr>
          <a:xfrm>
            <a:off x="828806" y="1936847"/>
            <a:ext cx="2442575" cy="461665"/>
          </a:xfrm>
          <a:prstGeom prst="rect">
            <a:avLst/>
          </a:prstGeom>
          <a:solidFill>
            <a:schemeClr val="tx1"/>
          </a:solidFill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smtClean="0">
                <a:solidFill>
                  <a:schemeClr val="bg1"/>
                </a:solidFill>
                <a:latin typeface="Calibri" panose="020F0502020204030204" pitchFamily="34" charset="0"/>
              </a:rPr>
              <a:t>Sense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</a:rPr>
              <a:t>Channel </a:t>
            </a:r>
            <a:r>
              <a:rPr lang="en-US" sz="2400" dirty="0" smtClean="0">
                <a:solidFill>
                  <a:schemeClr val="bg1"/>
                </a:solidFill>
                <a:latin typeface="Calibri" panose="020F0502020204030204" pitchFamily="34" charset="0"/>
              </a:rPr>
              <a:t>X</a:t>
            </a:r>
            <a:endParaRPr lang="en-US" sz="24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cxnSp>
        <p:nvCxnSpPr>
          <p:cNvPr id="36" name="Straight Connector 35"/>
          <p:cNvCxnSpPr>
            <a:stCxn id="13" idx="0"/>
          </p:cNvCxnSpPr>
          <p:nvPr/>
        </p:nvCxnSpPr>
        <p:spPr>
          <a:xfrm flipH="1" flipV="1">
            <a:off x="6666520" y="1230489"/>
            <a:ext cx="1" cy="460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>
            <a:off x="2050093" y="1230882"/>
            <a:ext cx="4616427" cy="26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2050092" y="1254988"/>
            <a:ext cx="1" cy="571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8435" y="3828846"/>
            <a:ext cx="4131055" cy="2464308"/>
          </a:xfrm>
          <a:prstGeom prst="rect">
            <a:avLst/>
          </a:prstGeom>
        </p:spPr>
      </p:pic>
      <p:sp>
        <p:nvSpPr>
          <p:cNvPr id="19" name="Text Placeholder 3"/>
          <p:cNvSpPr txBox="1">
            <a:spLocks/>
          </p:cNvSpPr>
          <p:nvPr/>
        </p:nvSpPr>
        <p:spPr>
          <a:xfrm>
            <a:off x="301823" y="3876710"/>
            <a:ext cx="3929337" cy="1581972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+mn-lt"/>
              </a:rPr>
              <a:t>Scout visits all </a:t>
            </a:r>
            <a:r>
              <a:rPr lang="en-US" sz="2200" dirty="0" err="1" smtClean="0">
                <a:latin typeface="+mn-lt"/>
              </a:rPr>
              <a:t>subchannels</a:t>
            </a:r>
            <a:endParaRPr lang="en-US" sz="2200" dirty="0" smtClean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+mn-lt"/>
              </a:rPr>
              <a:t>Collect packet statistics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 smtClean="0">
                <a:latin typeface="+mn-lt"/>
              </a:rPr>
              <a:t>Compute prob. of `bad’ </a:t>
            </a:r>
            <a:r>
              <a:rPr lang="en-US" sz="2200" dirty="0" err="1" smtClean="0">
                <a:latin typeface="+mn-lt"/>
              </a:rPr>
              <a:t>subchannel</a:t>
            </a:r>
            <a:endParaRPr lang="en-US" sz="2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761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 txBox="1">
            <a:spLocks/>
          </p:cNvSpPr>
          <p:nvPr/>
        </p:nvSpPr>
        <p:spPr>
          <a:xfrm>
            <a:off x="5774499" y="1691369"/>
            <a:ext cx="1784043" cy="83099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smtClean="0">
                <a:latin typeface="Calibri" panose="020F0502020204030204" pitchFamily="34" charset="0"/>
              </a:rPr>
              <a:t>TX on Channel X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329114" y="79213"/>
            <a:ext cx="7292058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Packet-based Channel Classifier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23" name="Text Placeholder 3"/>
          <p:cNvSpPr txBox="1">
            <a:spLocks/>
          </p:cNvSpPr>
          <p:nvPr/>
        </p:nvSpPr>
        <p:spPr>
          <a:xfrm>
            <a:off x="776614" y="1884655"/>
            <a:ext cx="2442575" cy="46166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smtClean="0">
                <a:latin typeface="Calibri" panose="020F0502020204030204" pitchFamily="34" charset="0"/>
              </a:rPr>
              <a:t>Sense </a:t>
            </a:r>
            <a:r>
              <a:rPr lang="en-US" sz="2400" dirty="0">
                <a:latin typeface="Calibri" panose="020F0502020204030204" pitchFamily="34" charset="0"/>
              </a:rPr>
              <a:t>Channel </a:t>
            </a:r>
            <a:r>
              <a:rPr lang="en-US" sz="2400" dirty="0" smtClean="0">
                <a:latin typeface="Calibri" panose="020F0502020204030204" pitchFamily="34" charset="0"/>
              </a:rPr>
              <a:t>X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3" name="Diamond 2"/>
          <p:cNvSpPr/>
          <p:nvPr/>
        </p:nvSpPr>
        <p:spPr>
          <a:xfrm>
            <a:off x="3507288" y="1462752"/>
            <a:ext cx="1853852" cy="1273973"/>
          </a:xfrm>
          <a:prstGeom prst="diamon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X clear?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6" name="Straight Arrow Connector 5"/>
          <p:cNvCxnSpPr>
            <a:stCxn id="3" idx="3"/>
            <a:endCxn id="13" idx="1"/>
          </p:cNvCxnSpPr>
          <p:nvPr/>
        </p:nvCxnSpPr>
        <p:spPr>
          <a:xfrm>
            <a:off x="5361140" y="2099739"/>
            <a:ext cx="413359" cy="7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031299" y="2106868"/>
            <a:ext cx="475989" cy="6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3" idx="2"/>
          </p:cNvCxnSpPr>
          <p:nvPr/>
        </p:nvCxnSpPr>
        <p:spPr>
          <a:xfrm>
            <a:off x="4434214" y="2736725"/>
            <a:ext cx="0" cy="319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285983" y="1744410"/>
            <a:ext cx="485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mtClean="0">
                <a:latin typeface="Calibri" panose="020F0502020204030204" pitchFamily="34" charset="0"/>
              </a:rPr>
              <a:t>Yes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509372" y="2660024"/>
            <a:ext cx="455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Calibri" panose="020F0502020204030204" pitchFamily="34" charset="0"/>
              </a:rPr>
              <a:t>No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38935" y="3006246"/>
            <a:ext cx="2081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Calibri" panose="020F0502020204030204" pitchFamily="34" charset="0"/>
              </a:rPr>
              <a:t>Remap to Channel </a:t>
            </a:r>
            <a:r>
              <a:rPr lang="en-US" dirty="0" smtClean="0">
                <a:latin typeface="Calibri" panose="020F0502020204030204" pitchFamily="34" charset="0"/>
              </a:rPr>
              <a:t>Y</a:t>
            </a:r>
            <a:endParaRPr lang="en-US" dirty="0">
              <a:latin typeface="Calibri" panose="020F0502020204030204" pitchFamily="34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618" y="1826490"/>
            <a:ext cx="693107" cy="519830"/>
          </a:xfrm>
          <a:prstGeom prst="rect">
            <a:avLst/>
          </a:prstGeom>
        </p:spPr>
      </p:pic>
      <p:sp>
        <p:nvSpPr>
          <p:cNvPr id="32" name="Text Placeholder 3"/>
          <p:cNvSpPr txBox="1">
            <a:spLocks/>
          </p:cNvSpPr>
          <p:nvPr/>
        </p:nvSpPr>
        <p:spPr>
          <a:xfrm>
            <a:off x="828806" y="1936847"/>
            <a:ext cx="2442575" cy="461665"/>
          </a:xfrm>
          <a:prstGeom prst="rect">
            <a:avLst/>
          </a:prstGeom>
          <a:solidFill>
            <a:schemeClr val="tx1"/>
          </a:solidFill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smtClean="0">
                <a:solidFill>
                  <a:schemeClr val="bg1"/>
                </a:solidFill>
                <a:latin typeface="Calibri" panose="020F0502020204030204" pitchFamily="34" charset="0"/>
              </a:rPr>
              <a:t>Sense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</a:rPr>
              <a:t>Channel </a:t>
            </a:r>
            <a:r>
              <a:rPr lang="en-US" sz="2400" dirty="0" smtClean="0">
                <a:solidFill>
                  <a:schemeClr val="bg1"/>
                </a:solidFill>
                <a:latin typeface="Calibri" panose="020F0502020204030204" pitchFamily="34" charset="0"/>
              </a:rPr>
              <a:t>X</a:t>
            </a:r>
            <a:endParaRPr lang="en-US" sz="24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cxnSp>
        <p:nvCxnSpPr>
          <p:cNvPr id="36" name="Straight Connector 35"/>
          <p:cNvCxnSpPr>
            <a:stCxn id="13" idx="0"/>
          </p:cNvCxnSpPr>
          <p:nvPr/>
        </p:nvCxnSpPr>
        <p:spPr>
          <a:xfrm flipH="1" flipV="1">
            <a:off x="6666520" y="1230489"/>
            <a:ext cx="1" cy="460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>
            <a:off x="2050093" y="1230882"/>
            <a:ext cx="4616427" cy="26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2050092" y="1254988"/>
            <a:ext cx="1" cy="571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8435" y="3828846"/>
            <a:ext cx="4131055" cy="2464308"/>
          </a:xfrm>
          <a:prstGeom prst="rect">
            <a:avLst/>
          </a:prstGeom>
        </p:spPr>
      </p:pic>
      <p:sp>
        <p:nvSpPr>
          <p:cNvPr id="20" name="Text Placeholder 3"/>
          <p:cNvSpPr txBox="1">
            <a:spLocks/>
          </p:cNvSpPr>
          <p:nvPr/>
        </p:nvSpPr>
        <p:spPr>
          <a:xfrm>
            <a:off x="197918" y="4039490"/>
            <a:ext cx="4010827" cy="164352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ü"/>
            </a:pPr>
            <a:r>
              <a:rPr lang="en-US" sz="2400" b="1" dirty="0" smtClean="0">
                <a:solidFill>
                  <a:schemeClr val="accent2"/>
                </a:solidFill>
                <a:latin typeface="+mj-lt"/>
              </a:rPr>
              <a:t>Robust to vendor-dependent implementations</a:t>
            </a:r>
          </a:p>
          <a:p>
            <a:pPr>
              <a:buFont typeface=".HelveticaNeueDeskInterface-Regular" charset="0"/>
              <a:buChar char="x"/>
            </a:pPr>
            <a:r>
              <a:rPr lang="en-US" sz="2400" b="1" dirty="0" smtClean="0">
                <a:solidFill>
                  <a:srgbClr val="FF0000"/>
                </a:solidFill>
                <a:latin typeface="+mj-lt"/>
              </a:rPr>
              <a:t>Need to capture sufficient packets</a:t>
            </a:r>
            <a:endParaRPr lang="en-US" sz="24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7757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29113" y="2075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RSS-based Channel Classifier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16" name="Text Placeholder 3"/>
          <p:cNvSpPr txBox="1">
            <a:spLocks/>
          </p:cNvSpPr>
          <p:nvPr/>
        </p:nvSpPr>
        <p:spPr>
          <a:xfrm>
            <a:off x="625173" y="1220392"/>
            <a:ext cx="7668595" cy="90486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panose="020F0502020204030204" pitchFamily="34" charset="0"/>
              </a:rPr>
              <a:t>Classify </a:t>
            </a:r>
            <a:r>
              <a:rPr lang="en-US" sz="2400" dirty="0" err="1" smtClean="0">
                <a:latin typeface="Calibri" panose="020F0502020204030204" pitchFamily="34" charset="0"/>
              </a:rPr>
              <a:t>subchannels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</a:rPr>
              <a:t>based on </a:t>
            </a:r>
            <a:r>
              <a:rPr lang="en-US" sz="2400" dirty="0" smtClean="0">
                <a:latin typeface="Calibri" panose="020F0502020204030204" pitchFamily="34" charset="0"/>
              </a:rPr>
              <a:t>interference condition</a:t>
            </a:r>
            <a:endParaRPr lang="en-US" sz="2400" dirty="0"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panose="020F0502020204030204" pitchFamily="34" charset="0"/>
              </a:rPr>
              <a:t>PDF of received signal strength (RSS) as feature</a:t>
            </a:r>
            <a:endParaRPr lang="en-US" sz="2400" dirty="0"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741" y="2788425"/>
            <a:ext cx="4793161" cy="219964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078271" y="2975302"/>
            <a:ext cx="1213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alibri" panose="020F0502020204030204" pitchFamily="34" charset="0"/>
              </a:rPr>
              <a:t>Noise floor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619025" y="3103638"/>
            <a:ext cx="13966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</a:rPr>
              <a:t>Interference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5087519" y="3344634"/>
            <a:ext cx="198769" cy="305130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8181472" y="3472970"/>
            <a:ext cx="16044" cy="315213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301076" y="4637442"/>
            <a:ext cx="246902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RSS (</a:t>
            </a:r>
            <a:r>
              <a:rPr lang="en-US" dirty="0" err="1" smtClean="0">
                <a:latin typeface="+mj-lt"/>
              </a:rPr>
              <a:t>dBm</a:t>
            </a:r>
            <a:r>
              <a:rPr lang="en-US" dirty="0" smtClean="0">
                <a:latin typeface="+mj-lt"/>
              </a:rPr>
              <a:t>) </a:t>
            </a:r>
            <a:endParaRPr lang="en-US" dirty="0">
              <a:latin typeface="+mj-lt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6634412" y="4631958"/>
            <a:ext cx="246902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RSS (</a:t>
            </a:r>
            <a:r>
              <a:rPr lang="en-US" dirty="0" err="1" smtClean="0">
                <a:latin typeface="+mj-lt"/>
              </a:rPr>
              <a:t>dBm</a:t>
            </a:r>
            <a:r>
              <a:rPr lang="en-US" dirty="0" smtClean="0">
                <a:latin typeface="+mj-lt"/>
              </a:rPr>
              <a:t>) 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0880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29113" y="2075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RSS-based Channel Classifier</a:t>
            </a:r>
          </a:p>
        </p:txBody>
      </p:sp>
      <p:sp>
        <p:nvSpPr>
          <p:cNvPr id="16" name="Text Placeholder 3"/>
          <p:cNvSpPr txBox="1">
            <a:spLocks/>
          </p:cNvSpPr>
          <p:nvPr/>
        </p:nvSpPr>
        <p:spPr>
          <a:xfrm>
            <a:off x="625173" y="1220392"/>
            <a:ext cx="7668595" cy="90486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panose="020F0502020204030204" pitchFamily="34" charset="0"/>
              </a:rPr>
              <a:t>Classify </a:t>
            </a:r>
            <a:r>
              <a:rPr lang="en-US" sz="2400" dirty="0" err="1" smtClean="0">
                <a:latin typeface="Calibri" panose="020F0502020204030204" pitchFamily="34" charset="0"/>
              </a:rPr>
              <a:t>subchannels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</a:rPr>
              <a:t>based on </a:t>
            </a:r>
            <a:r>
              <a:rPr lang="en-US" sz="2400" dirty="0" smtClean="0">
                <a:latin typeface="Calibri" panose="020F0502020204030204" pitchFamily="34" charset="0"/>
              </a:rPr>
              <a:t>interference condition</a:t>
            </a:r>
            <a:endParaRPr lang="en-US" sz="2400" dirty="0"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panose="020F0502020204030204" pitchFamily="34" charset="0"/>
              </a:rPr>
              <a:t>PDF of received signal strength (RSS) as feature</a:t>
            </a:r>
            <a:endParaRPr lang="en-US" sz="2400" dirty="0"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741" y="2788425"/>
            <a:ext cx="4793161" cy="219964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078271" y="2975302"/>
            <a:ext cx="1213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alibri" panose="020F0502020204030204" pitchFamily="34" charset="0"/>
              </a:rPr>
              <a:t>Noise floor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619025" y="3103638"/>
            <a:ext cx="13966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</a:rPr>
              <a:t>Interference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5087519" y="3344634"/>
            <a:ext cx="198769" cy="305130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8181472" y="3472970"/>
            <a:ext cx="16044" cy="315213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301076" y="4637442"/>
            <a:ext cx="246902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RSS (</a:t>
            </a:r>
            <a:r>
              <a:rPr lang="en-US" dirty="0" err="1" smtClean="0">
                <a:latin typeface="+mj-lt"/>
              </a:rPr>
              <a:t>dBm</a:t>
            </a:r>
            <a:r>
              <a:rPr lang="en-US" dirty="0" smtClean="0">
                <a:latin typeface="+mj-lt"/>
              </a:rPr>
              <a:t>) </a:t>
            </a:r>
            <a:endParaRPr lang="en-US" dirty="0">
              <a:latin typeface="+mj-lt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6634412" y="4631958"/>
            <a:ext cx="246902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RSS (</a:t>
            </a:r>
            <a:r>
              <a:rPr lang="en-US" dirty="0" err="1" smtClean="0">
                <a:latin typeface="+mj-lt"/>
              </a:rPr>
              <a:t>dBm</a:t>
            </a:r>
            <a:r>
              <a:rPr lang="en-US" dirty="0" smtClean="0">
                <a:latin typeface="+mj-lt"/>
              </a:rPr>
              <a:t>) </a:t>
            </a:r>
            <a:endParaRPr lang="en-US" dirty="0">
              <a:latin typeface="+mj-lt"/>
            </a:endParaRPr>
          </a:p>
        </p:txBody>
      </p:sp>
      <p:sp>
        <p:nvSpPr>
          <p:cNvPr id="17" name="Text Placeholder 3"/>
          <p:cNvSpPr txBox="1">
            <a:spLocks/>
          </p:cNvSpPr>
          <p:nvPr/>
        </p:nvSpPr>
        <p:spPr>
          <a:xfrm>
            <a:off x="210445" y="2749312"/>
            <a:ext cx="3827585" cy="195130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ü"/>
            </a:pPr>
            <a:r>
              <a:rPr lang="en-US" sz="2400" b="1" dirty="0" smtClean="0">
                <a:solidFill>
                  <a:schemeClr val="accent2"/>
                </a:solidFill>
                <a:latin typeface="+mj-lt"/>
              </a:rPr>
              <a:t>Low classification delay</a:t>
            </a:r>
          </a:p>
          <a:p>
            <a:pPr>
              <a:buFont typeface=".HelveticaNeueDeskInterface-Regular" charset="0"/>
              <a:buChar char="x"/>
            </a:pPr>
            <a:r>
              <a:rPr lang="en-US" sz="2400" b="1" dirty="0" smtClean="0">
                <a:solidFill>
                  <a:srgbClr val="FF0000"/>
                </a:solidFill>
                <a:latin typeface="+mj-lt"/>
              </a:rPr>
              <a:t>Poor accuracy</a:t>
            </a:r>
          </a:p>
          <a:p>
            <a:pPr lvl="1"/>
            <a:r>
              <a:rPr lang="en-US" sz="2000" b="1" dirty="0">
                <a:solidFill>
                  <a:srgbClr val="FF0000"/>
                </a:solidFill>
                <a:latin typeface="+mj-lt"/>
              </a:rPr>
              <a:t>Spectrum context d</a:t>
            </a:r>
            <a:r>
              <a:rPr lang="en-US" sz="2000" b="1" dirty="0" smtClean="0">
                <a:solidFill>
                  <a:srgbClr val="FF0000"/>
                </a:solidFill>
                <a:latin typeface="+mj-lt"/>
              </a:rPr>
              <a:t>isparity</a:t>
            </a:r>
            <a:endParaRPr lang="en-US" sz="2000" b="1" dirty="0">
              <a:solidFill>
                <a:srgbClr val="FF0000"/>
              </a:solidFill>
              <a:latin typeface="+mj-lt"/>
            </a:endParaRPr>
          </a:p>
          <a:p>
            <a:pPr lvl="1"/>
            <a:r>
              <a:rPr lang="en-US" sz="2000" b="1" dirty="0" smtClean="0">
                <a:solidFill>
                  <a:srgbClr val="FF0000"/>
                </a:solidFill>
                <a:latin typeface="+mj-lt"/>
              </a:rPr>
              <a:t>Oblivious to vendor-dependent </a:t>
            </a:r>
            <a:r>
              <a:rPr lang="en-US" sz="2000" b="1" dirty="0" err="1" smtClean="0">
                <a:solidFill>
                  <a:srgbClr val="FF0000"/>
                </a:solidFill>
                <a:latin typeface="+mj-lt"/>
              </a:rPr>
              <a:t>impl</a:t>
            </a:r>
            <a:r>
              <a:rPr lang="en-US" sz="2000" b="1" dirty="0" smtClean="0">
                <a:solidFill>
                  <a:srgbClr val="FF0000"/>
                </a:solidFill>
                <a:latin typeface="+mj-lt"/>
              </a:rPr>
              <a:t>.</a:t>
            </a:r>
            <a:endParaRPr lang="en-US" sz="20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0283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/>
          <p:cNvSpPr txBox="1">
            <a:spLocks/>
          </p:cNvSpPr>
          <p:nvPr/>
        </p:nvSpPr>
        <p:spPr>
          <a:xfrm>
            <a:off x="329113" y="2075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Hybrid Classifier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17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5843355" y="417857"/>
            <a:ext cx="2752870" cy="2724966"/>
            <a:chOff x="2308122" y="3157873"/>
            <a:chExt cx="2752870" cy="272496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142767" y="3323228"/>
              <a:ext cx="1245110" cy="9144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 flipH="1">
              <a:off x="3733452" y="3323228"/>
              <a:ext cx="1245110" cy="91440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3715365" y="4344449"/>
              <a:ext cx="102888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Subchannel status</a:t>
              </a:r>
              <a:endParaRPr lang="en-US" sz="12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701003" y="4840854"/>
              <a:ext cx="1148740" cy="461665"/>
            </a:xfrm>
            <a:prstGeom prst="rect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RSS-based classifier</a:t>
              </a:r>
              <a:endParaRPr lang="en-US" sz="12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323849" y="3607449"/>
              <a:ext cx="107305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Scout</a:t>
              </a:r>
              <a:endParaRPr lang="en-US" sz="2000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668138" y="3589838"/>
              <a:ext cx="10909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Snooper</a:t>
              </a:r>
              <a:endParaRPr lang="en-US" sz="2000" dirty="0"/>
            </a:p>
          </p:txBody>
        </p:sp>
        <p:sp>
          <p:nvSpPr>
            <p:cNvPr id="10" name="Rectangle 9"/>
            <p:cNvSpPr/>
            <p:nvPr/>
          </p:nvSpPr>
          <p:spPr>
            <a:xfrm rot="5400000">
              <a:off x="4373959" y="4931542"/>
              <a:ext cx="546168" cy="827899"/>
            </a:xfrm>
            <a:prstGeom prst="rect">
              <a:avLst/>
            </a:prstGeom>
            <a:solidFill>
              <a:schemeClr val="bg1"/>
            </a:solidFill>
            <a:ln w="25400"/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Hybrid classifier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701003" y="5421174"/>
              <a:ext cx="1148740" cy="461665"/>
            </a:xfrm>
            <a:prstGeom prst="rect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Packet-based </a:t>
              </a:r>
              <a:r>
                <a:rPr lang="en-US" sz="1200" dirty="0"/>
                <a:t>classifier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V="1">
              <a:off x="4685792" y="4193277"/>
              <a:ext cx="0" cy="87913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Elbow Connector 14"/>
            <p:cNvCxnSpPr>
              <a:endCxn id="7" idx="1"/>
            </p:cNvCxnSpPr>
            <p:nvPr/>
          </p:nvCxnSpPr>
          <p:spPr>
            <a:xfrm rot="16200000" flipH="1">
              <a:off x="2218135" y="4588818"/>
              <a:ext cx="720915" cy="244821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Elbow Connector 15"/>
            <p:cNvCxnSpPr>
              <a:endCxn id="11" idx="1"/>
            </p:cNvCxnSpPr>
            <p:nvPr/>
          </p:nvCxnSpPr>
          <p:spPr>
            <a:xfrm rot="16200000" flipH="1">
              <a:off x="2129886" y="5080890"/>
              <a:ext cx="897412" cy="244821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Elbow Connector 18"/>
            <p:cNvCxnSpPr>
              <a:stCxn id="7" idx="3"/>
              <a:endCxn id="10" idx="2"/>
            </p:cNvCxnSpPr>
            <p:nvPr/>
          </p:nvCxnSpPr>
          <p:spPr>
            <a:xfrm>
              <a:off x="3849743" y="5071687"/>
              <a:ext cx="383351" cy="273805"/>
            </a:xfrm>
            <a:prstGeom prst="bentConnector3">
              <a:avLst>
                <a:gd name="adj1" fmla="val 50000"/>
              </a:avLst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Elbow Connector 21"/>
            <p:cNvCxnSpPr>
              <a:stCxn id="11" idx="3"/>
              <a:endCxn id="10" idx="2"/>
            </p:cNvCxnSpPr>
            <p:nvPr/>
          </p:nvCxnSpPr>
          <p:spPr>
            <a:xfrm flipV="1">
              <a:off x="3849743" y="5345492"/>
              <a:ext cx="383351" cy="306515"/>
            </a:xfrm>
            <a:prstGeom prst="bentConnector3">
              <a:avLst>
                <a:gd name="adj1" fmla="val 50000"/>
              </a:avLst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57" name="Straight Arrow Connector 56"/>
          <p:cNvCxnSpPr/>
          <p:nvPr/>
        </p:nvCxnSpPr>
        <p:spPr>
          <a:xfrm flipV="1">
            <a:off x="6683927" y="5560362"/>
            <a:ext cx="388" cy="232269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5586026" y="5794309"/>
            <a:ext cx="2698245" cy="439268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Packet Rate Measurement</a:t>
            </a:r>
          </a:p>
        </p:txBody>
      </p:sp>
      <p:pic>
        <p:nvPicPr>
          <p:cNvPr id="61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805" y="4540159"/>
            <a:ext cx="2553439" cy="8038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" name="Rectangle 67"/>
          <p:cNvSpPr/>
          <p:nvPr/>
        </p:nvSpPr>
        <p:spPr>
          <a:xfrm rot="16200000">
            <a:off x="5128595" y="4731804"/>
            <a:ext cx="647934" cy="26161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100" b="1" dirty="0" err="1"/>
              <a:t>Pkt</a:t>
            </a:r>
            <a:r>
              <a:rPr lang="en-US" sz="1100" b="1" dirty="0"/>
              <a:t> rate</a:t>
            </a:r>
          </a:p>
        </p:txBody>
      </p:sp>
      <p:sp>
        <p:nvSpPr>
          <p:cNvPr id="69" name="Rectangle 68"/>
          <p:cNvSpPr/>
          <p:nvPr/>
        </p:nvSpPr>
        <p:spPr>
          <a:xfrm>
            <a:off x="6136335" y="5339740"/>
            <a:ext cx="1215397" cy="26161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100" b="1" dirty="0"/>
              <a:t>Subchannel index</a:t>
            </a:r>
          </a:p>
        </p:txBody>
      </p:sp>
      <p:sp>
        <p:nvSpPr>
          <p:cNvPr id="82" name="Text Placeholder 3"/>
          <p:cNvSpPr txBox="1">
            <a:spLocks/>
          </p:cNvSpPr>
          <p:nvPr/>
        </p:nvSpPr>
        <p:spPr>
          <a:xfrm>
            <a:off x="247289" y="1197932"/>
            <a:ext cx="5388576" cy="707886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Leverage accurate packet-based classifier to train </a:t>
            </a:r>
            <a:r>
              <a:rPr lang="en-US" sz="2000" dirty="0" smtClean="0">
                <a:latin typeface="Calibri" panose="020F0502020204030204" pitchFamily="34" charset="0"/>
              </a:rPr>
              <a:t>SVM</a:t>
            </a:r>
            <a:endParaRPr lang="en-US" sz="20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195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/>
          <p:cNvSpPr txBox="1">
            <a:spLocks/>
          </p:cNvSpPr>
          <p:nvPr/>
        </p:nvSpPr>
        <p:spPr>
          <a:xfrm>
            <a:off x="329113" y="2075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Hybrid Classifier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17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5843355" y="417857"/>
            <a:ext cx="2752870" cy="2724966"/>
            <a:chOff x="2308122" y="3157873"/>
            <a:chExt cx="2752870" cy="272496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142767" y="3323228"/>
              <a:ext cx="1245110" cy="9144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 flipH="1">
              <a:off x="3733452" y="3323228"/>
              <a:ext cx="1245110" cy="91440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3715365" y="4344449"/>
              <a:ext cx="102888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Subchannel status</a:t>
              </a:r>
              <a:endParaRPr lang="en-US" sz="12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701003" y="4840854"/>
              <a:ext cx="1148740" cy="461665"/>
            </a:xfrm>
            <a:prstGeom prst="rect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RSS-based </a:t>
              </a:r>
              <a:r>
                <a:rPr lang="en-US" sz="1200" dirty="0"/>
                <a:t>classifier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323849" y="3607449"/>
              <a:ext cx="107305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Scout</a:t>
              </a:r>
              <a:endParaRPr lang="en-US" sz="2000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668138" y="3589838"/>
              <a:ext cx="10909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Snooper</a:t>
              </a:r>
              <a:endParaRPr lang="en-US" sz="2000" dirty="0"/>
            </a:p>
          </p:txBody>
        </p:sp>
        <p:sp>
          <p:nvSpPr>
            <p:cNvPr id="10" name="Rectangle 9"/>
            <p:cNvSpPr/>
            <p:nvPr/>
          </p:nvSpPr>
          <p:spPr>
            <a:xfrm rot="5400000">
              <a:off x="4373959" y="4931542"/>
              <a:ext cx="546168" cy="827899"/>
            </a:xfrm>
            <a:prstGeom prst="rect">
              <a:avLst/>
            </a:prstGeom>
            <a:solidFill>
              <a:schemeClr val="bg1"/>
            </a:solidFill>
            <a:ln w="25400"/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Hybrid classifier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701003" y="5421174"/>
              <a:ext cx="1148740" cy="461665"/>
            </a:xfrm>
            <a:prstGeom prst="rect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Packet-based </a:t>
              </a:r>
              <a:r>
                <a:rPr lang="en-US" sz="1200" dirty="0"/>
                <a:t>classifier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V="1">
              <a:off x="4685792" y="4193277"/>
              <a:ext cx="0" cy="87913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Elbow Connector 14"/>
            <p:cNvCxnSpPr>
              <a:endCxn id="7" idx="1"/>
            </p:cNvCxnSpPr>
            <p:nvPr/>
          </p:nvCxnSpPr>
          <p:spPr>
            <a:xfrm rot="16200000" flipH="1">
              <a:off x="2218136" y="4588819"/>
              <a:ext cx="720913" cy="244821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Elbow Connector 15"/>
            <p:cNvCxnSpPr>
              <a:endCxn id="11" idx="1"/>
            </p:cNvCxnSpPr>
            <p:nvPr/>
          </p:nvCxnSpPr>
          <p:spPr>
            <a:xfrm rot="16200000" flipH="1">
              <a:off x="2129886" y="5080890"/>
              <a:ext cx="897412" cy="244821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Elbow Connector 18"/>
            <p:cNvCxnSpPr>
              <a:stCxn id="7" idx="3"/>
              <a:endCxn id="10" idx="2"/>
            </p:cNvCxnSpPr>
            <p:nvPr/>
          </p:nvCxnSpPr>
          <p:spPr>
            <a:xfrm>
              <a:off x="3849743" y="5071687"/>
              <a:ext cx="383351" cy="273805"/>
            </a:xfrm>
            <a:prstGeom prst="bentConnector3">
              <a:avLst>
                <a:gd name="adj1" fmla="val 50000"/>
              </a:avLst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Elbow Connector 21"/>
            <p:cNvCxnSpPr>
              <a:stCxn id="11" idx="3"/>
              <a:endCxn id="10" idx="2"/>
            </p:cNvCxnSpPr>
            <p:nvPr/>
          </p:nvCxnSpPr>
          <p:spPr>
            <a:xfrm flipV="1">
              <a:off x="3849743" y="5345492"/>
              <a:ext cx="383351" cy="306515"/>
            </a:xfrm>
            <a:prstGeom prst="bentConnector3">
              <a:avLst>
                <a:gd name="adj1" fmla="val 50000"/>
              </a:avLst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54" name="Straight Arrow Connector 53"/>
          <p:cNvCxnSpPr/>
          <p:nvPr/>
        </p:nvCxnSpPr>
        <p:spPr>
          <a:xfrm flipV="1">
            <a:off x="6683927" y="5560362"/>
            <a:ext cx="388" cy="232269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6620147" y="4319933"/>
            <a:ext cx="388" cy="232269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1469036" y="3915131"/>
            <a:ext cx="3818259" cy="443015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5586026" y="5794309"/>
            <a:ext cx="2698245" cy="439268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Packet Rate Measurement</a:t>
            </a:r>
          </a:p>
        </p:txBody>
      </p:sp>
      <p:pic>
        <p:nvPicPr>
          <p:cNvPr id="5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805" y="4540159"/>
            <a:ext cx="2553439" cy="8038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" name="Rectangle 58"/>
          <p:cNvSpPr/>
          <p:nvPr/>
        </p:nvSpPr>
        <p:spPr>
          <a:xfrm>
            <a:off x="175333" y="3881309"/>
            <a:ext cx="1315251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Subchannel status</a:t>
            </a:r>
          </a:p>
        </p:txBody>
      </p:sp>
      <p:sp>
        <p:nvSpPr>
          <p:cNvPr id="60" name="Rectangle 59"/>
          <p:cNvSpPr/>
          <p:nvPr/>
        </p:nvSpPr>
        <p:spPr>
          <a:xfrm>
            <a:off x="1901582" y="3914490"/>
            <a:ext cx="696024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Good</a:t>
            </a:r>
          </a:p>
        </p:txBody>
      </p:sp>
      <p:sp>
        <p:nvSpPr>
          <p:cNvPr id="61" name="Rectangle 60"/>
          <p:cNvSpPr/>
          <p:nvPr/>
        </p:nvSpPr>
        <p:spPr>
          <a:xfrm>
            <a:off x="3057401" y="3914490"/>
            <a:ext cx="696024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Good</a:t>
            </a:r>
          </a:p>
        </p:txBody>
      </p:sp>
      <p:sp>
        <p:nvSpPr>
          <p:cNvPr id="62" name="Rectangle 61"/>
          <p:cNvSpPr/>
          <p:nvPr/>
        </p:nvSpPr>
        <p:spPr>
          <a:xfrm>
            <a:off x="4389471" y="3936927"/>
            <a:ext cx="542136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Bad</a:t>
            </a:r>
          </a:p>
        </p:txBody>
      </p:sp>
      <p:sp>
        <p:nvSpPr>
          <p:cNvPr id="63" name="Rectangle 62"/>
          <p:cNvSpPr/>
          <p:nvPr/>
        </p:nvSpPr>
        <p:spPr>
          <a:xfrm>
            <a:off x="3701085" y="3892417"/>
            <a:ext cx="343364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cxnSp>
        <p:nvCxnSpPr>
          <p:cNvPr id="64" name="Straight Arrow Connector 63"/>
          <p:cNvCxnSpPr/>
          <p:nvPr/>
        </p:nvCxnSpPr>
        <p:spPr>
          <a:xfrm flipH="1">
            <a:off x="5326483" y="4125194"/>
            <a:ext cx="309382" cy="0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 rot="16200000">
            <a:off x="5128595" y="4731804"/>
            <a:ext cx="647934" cy="26161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100" b="1" dirty="0" err="1"/>
              <a:t>Pkt</a:t>
            </a:r>
            <a:r>
              <a:rPr lang="en-US" sz="1100" b="1" dirty="0"/>
              <a:t> rate</a:t>
            </a:r>
          </a:p>
        </p:txBody>
      </p:sp>
      <p:sp>
        <p:nvSpPr>
          <p:cNvPr id="66" name="Rectangle 65"/>
          <p:cNvSpPr/>
          <p:nvPr/>
        </p:nvSpPr>
        <p:spPr>
          <a:xfrm>
            <a:off x="6136335" y="5339740"/>
            <a:ext cx="1215397" cy="26161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100" b="1" dirty="0"/>
              <a:t>Subchannel index</a:t>
            </a:r>
          </a:p>
        </p:txBody>
      </p:sp>
      <p:sp>
        <p:nvSpPr>
          <p:cNvPr id="67" name="Rectangle 66"/>
          <p:cNvSpPr/>
          <p:nvPr/>
        </p:nvSpPr>
        <p:spPr>
          <a:xfrm>
            <a:off x="5580751" y="3930517"/>
            <a:ext cx="2470493" cy="408935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Packet-based Classifier</a:t>
            </a:r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4044449" y="3902477"/>
            <a:ext cx="0" cy="480608"/>
          </a:xfrm>
          <a:prstGeom prst="straightConnector1">
            <a:avLst/>
          </a:prstGeom>
          <a:ln w="12700">
            <a:headEnd type="none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2837793" y="3921811"/>
            <a:ext cx="6118" cy="457200"/>
          </a:xfrm>
          <a:prstGeom prst="straightConnector1">
            <a:avLst/>
          </a:prstGeom>
          <a:ln w="12700">
            <a:headEnd type="none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>
            <a:off x="1508185" y="4358146"/>
            <a:ext cx="3779110" cy="0"/>
          </a:xfrm>
          <a:prstGeom prst="straightConnector1">
            <a:avLst/>
          </a:prstGeom>
          <a:ln w="12700">
            <a:headEnd type="none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 Placeholder 3"/>
          <p:cNvSpPr txBox="1">
            <a:spLocks/>
          </p:cNvSpPr>
          <p:nvPr/>
        </p:nvSpPr>
        <p:spPr>
          <a:xfrm>
            <a:off x="247289" y="1197932"/>
            <a:ext cx="5388576" cy="707886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Leverage accurate packet-based classifier to train </a:t>
            </a:r>
            <a:r>
              <a:rPr lang="en-US" sz="2000" dirty="0" smtClean="0">
                <a:latin typeface="Calibri" panose="020F0502020204030204" pitchFamily="34" charset="0"/>
              </a:rPr>
              <a:t>SVM</a:t>
            </a:r>
            <a:endParaRPr lang="en-US" sz="20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35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/>
          <p:cNvSpPr txBox="1">
            <a:spLocks/>
          </p:cNvSpPr>
          <p:nvPr/>
        </p:nvSpPr>
        <p:spPr>
          <a:xfrm>
            <a:off x="329113" y="2075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Hybrid Classifier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17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5843355" y="417857"/>
            <a:ext cx="2752870" cy="2724966"/>
            <a:chOff x="2308122" y="3157873"/>
            <a:chExt cx="2752870" cy="272496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142767" y="3323228"/>
              <a:ext cx="1245110" cy="9144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 flipH="1">
              <a:off x="3733452" y="3323228"/>
              <a:ext cx="1245110" cy="91440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3715365" y="4344449"/>
              <a:ext cx="102888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Subchannel status</a:t>
              </a:r>
              <a:endParaRPr lang="en-US" sz="12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701003" y="4840854"/>
              <a:ext cx="1148740" cy="461665"/>
            </a:xfrm>
            <a:prstGeom prst="rect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RSS-based </a:t>
              </a:r>
              <a:r>
                <a:rPr lang="en-US" sz="1200" dirty="0"/>
                <a:t>classifier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323849" y="3607449"/>
              <a:ext cx="107305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Scout</a:t>
              </a:r>
              <a:endParaRPr lang="en-US" sz="2000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668138" y="3589838"/>
              <a:ext cx="10909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Snooper</a:t>
              </a:r>
              <a:endParaRPr lang="en-US" sz="2000" dirty="0"/>
            </a:p>
          </p:txBody>
        </p:sp>
        <p:sp>
          <p:nvSpPr>
            <p:cNvPr id="10" name="Rectangle 9"/>
            <p:cNvSpPr/>
            <p:nvPr/>
          </p:nvSpPr>
          <p:spPr>
            <a:xfrm rot="5400000">
              <a:off x="4373959" y="4931542"/>
              <a:ext cx="546168" cy="827899"/>
            </a:xfrm>
            <a:prstGeom prst="rect">
              <a:avLst/>
            </a:prstGeom>
            <a:solidFill>
              <a:schemeClr val="bg1"/>
            </a:solidFill>
            <a:ln w="25400"/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Hybrid classifier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701003" y="5421174"/>
              <a:ext cx="1148740" cy="461665"/>
            </a:xfrm>
            <a:prstGeom prst="rect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Packet-based </a:t>
              </a:r>
              <a:r>
                <a:rPr lang="en-US" sz="1200" dirty="0"/>
                <a:t>classifier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V="1">
              <a:off x="4685792" y="4193277"/>
              <a:ext cx="0" cy="87913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Elbow Connector 14"/>
            <p:cNvCxnSpPr>
              <a:endCxn id="7" idx="1"/>
            </p:cNvCxnSpPr>
            <p:nvPr/>
          </p:nvCxnSpPr>
          <p:spPr>
            <a:xfrm rot="16200000" flipH="1">
              <a:off x="2218135" y="4588818"/>
              <a:ext cx="720915" cy="244821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Elbow Connector 15"/>
            <p:cNvCxnSpPr>
              <a:endCxn id="11" idx="1"/>
            </p:cNvCxnSpPr>
            <p:nvPr/>
          </p:nvCxnSpPr>
          <p:spPr>
            <a:xfrm rot="16200000" flipH="1">
              <a:off x="2129886" y="5080890"/>
              <a:ext cx="897412" cy="244821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Elbow Connector 18"/>
            <p:cNvCxnSpPr>
              <a:stCxn id="7" idx="3"/>
              <a:endCxn id="10" idx="2"/>
            </p:cNvCxnSpPr>
            <p:nvPr/>
          </p:nvCxnSpPr>
          <p:spPr>
            <a:xfrm>
              <a:off x="3849743" y="5071687"/>
              <a:ext cx="383351" cy="273805"/>
            </a:xfrm>
            <a:prstGeom prst="bentConnector3">
              <a:avLst>
                <a:gd name="adj1" fmla="val 50000"/>
              </a:avLst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Elbow Connector 21"/>
            <p:cNvCxnSpPr>
              <a:stCxn id="11" idx="3"/>
              <a:endCxn id="10" idx="2"/>
            </p:cNvCxnSpPr>
            <p:nvPr/>
          </p:nvCxnSpPr>
          <p:spPr>
            <a:xfrm flipV="1">
              <a:off x="3849743" y="5345492"/>
              <a:ext cx="383351" cy="306515"/>
            </a:xfrm>
            <a:prstGeom prst="bentConnector3">
              <a:avLst>
                <a:gd name="adj1" fmla="val 50000"/>
              </a:avLst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20" name="Straight Arrow Connector 19"/>
          <p:cNvCxnSpPr/>
          <p:nvPr/>
        </p:nvCxnSpPr>
        <p:spPr>
          <a:xfrm flipV="1">
            <a:off x="6683927" y="5560362"/>
            <a:ext cx="388" cy="232269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6620147" y="4319933"/>
            <a:ext cx="388" cy="232269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469036" y="3915131"/>
            <a:ext cx="3818259" cy="1475409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586026" y="5794309"/>
            <a:ext cx="2698245" cy="439268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Packet Rate Measurement</a:t>
            </a:r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805" y="4540159"/>
            <a:ext cx="2553439" cy="8038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Rectangle 30"/>
          <p:cNvSpPr/>
          <p:nvPr/>
        </p:nvSpPr>
        <p:spPr>
          <a:xfrm>
            <a:off x="175333" y="3881309"/>
            <a:ext cx="1315251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Subchannel status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901582" y="3914490"/>
            <a:ext cx="696024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Good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057401" y="3914490"/>
            <a:ext cx="696024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Good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389471" y="3936927"/>
            <a:ext cx="542136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Bad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701085" y="3892417"/>
            <a:ext cx="343364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5326483" y="4125194"/>
            <a:ext cx="309382" cy="0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 rot="16200000">
            <a:off x="5128595" y="4731804"/>
            <a:ext cx="647934" cy="26161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100" b="1" dirty="0" err="1"/>
              <a:t>Pkt</a:t>
            </a:r>
            <a:r>
              <a:rPr lang="en-US" sz="1100" b="1" dirty="0"/>
              <a:t> rate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136335" y="5339740"/>
            <a:ext cx="1215397" cy="26161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100" b="1" dirty="0"/>
              <a:t>Subchannel index</a:t>
            </a:r>
          </a:p>
        </p:txBody>
      </p:sp>
      <p:sp>
        <p:nvSpPr>
          <p:cNvPr id="50" name="Rectangle 49"/>
          <p:cNvSpPr/>
          <p:nvPr/>
        </p:nvSpPr>
        <p:spPr>
          <a:xfrm>
            <a:off x="5580751" y="3930517"/>
            <a:ext cx="2470493" cy="408935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Packet-based Classifier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4044449" y="3944042"/>
            <a:ext cx="0" cy="1446498"/>
          </a:xfrm>
          <a:prstGeom prst="straightConnector1">
            <a:avLst/>
          </a:prstGeom>
          <a:ln w="12700">
            <a:headEnd type="none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2843910" y="3946750"/>
            <a:ext cx="890" cy="1443790"/>
          </a:xfrm>
          <a:prstGeom prst="straightConnector1">
            <a:avLst/>
          </a:prstGeom>
          <a:ln w="12700">
            <a:headEnd type="none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508185" y="4358146"/>
            <a:ext cx="3779110" cy="0"/>
          </a:xfrm>
          <a:prstGeom prst="straightConnector1">
            <a:avLst/>
          </a:prstGeom>
          <a:ln w="12700">
            <a:headEnd type="none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1867" y="4431151"/>
            <a:ext cx="1097582" cy="91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560" y="4431150"/>
            <a:ext cx="1097582" cy="91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2" name="Picture 4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4065" y="4431150"/>
            <a:ext cx="1104315" cy="91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Rectangle 42"/>
          <p:cNvSpPr/>
          <p:nvPr/>
        </p:nvSpPr>
        <p:spPr>
          <a:xfrm>
            <a:off x="1661868" y="5809869"/>
            <a:ext cx="3526512" cy="423708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Interference Measurement</a:t>
            </a:r>
          </a:p>
        </p:txBody>
      </p:sp>
      <p:cxnSp>
        <p:nvCxnSpPr>
          <p:cNvPr id="44" name="Straight Arrow Connector 43"/>
          <p:cNvCxnSpPr>
            <a:stCxn id="43" idx="0"/>
          </p:cNvCxnSpPr>
          <p:nvPr/>
        </p:nvCxnSpPr>
        <p:spPr>
          <a:xfrm flipH="1" flipV="1">
            <a:off x="2522964" y="5577601"/>
            <a:ext cx="902160" cy="232268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3" idx="0"/>
          </p:cNvCxnSpPr>
          <p:nvPr/>
        </p:nvCxnSpPr>
        <p:spPr>
          <a:xfrm flipV="1">
            <a:off x="3425124" y="5577601"/>
            <a:ext cx="798228" cy="232268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43" idx="0"/>
          </p:cNvCxnSpPr>
          <p:nvPr/>
        </p:nvCxnSpPr>
        <p:spPr>
          <a:xfrm flipH="1" flipV="1">
            <a:off x="3372006" y="5523619"/>
            <a:ext cx="53118" cy="286250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175333" y="4701305"/>
            <a:ext cx="1315251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Signal features</a:t>
            </a:r>
            <a:endParaRPr lang="en-US" sz="1600" dirty="0"/>
          </a:p>
        </p:txBody>
      </p:sp>
      <p:sp>
        <p:nvSpPr>
          <p:cNvPr id="57" name="Text Placeholder 3"/>
          <p:cNvSpPr txBox="1">
            <a:spLocks/>
          </p:cNvSpPr>
          <p:nvPr/>
        </p:nvSpPr>
        <p:spPr>
          <a:xfrm>
            <a:off x="247289" y="1197932"/>
            <a:ext cx="5388576" cy="707886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Leverage accurate packet-based classifier to train </a:t>
            </a:r>
            <a:r>
              <a:rPr lang="en-US" sz="2000" dirty="0" smtClean="0">
                <a:latin typeface="Calibri" panose="020F0502020204030204" pitchFamily="34" charset="0"/>
              </a:rPr>
              <a:t>SVM</a:t>
            </a:r>
            <a:endParaRPr lang="en-US" sz="20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657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29113" y="2075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54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Bluetooth Privacy</a:t>
            </a:r>
            <a:endParaRPr lang="en-US" sz="54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E3E026C-9B7C-964A-9AB0-21B2B0C30D06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9" name="Text Placeholder 3"/>
          <p:cNvSpPr txBox="1">
            <a:spLocks/>
          </p:cNvSpPr>
          <p:nvPr/>
        </p:nvSpPr>
        <p:spPr>
          <a:xfrm>
            <a:off x="264238" y="1354375"/>
            <a:ext cx="8251112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latin typeface="+mj-lt"/>
                <a:cs typeface="Calibri" pitchFamily="34" charset="0"/>
              </a:rPr>
              <a:t>Bluetooth encrypts packets using a 128-bit key</a:t>
            </a:r>
            <a:endParaRPr lang="en-US" sz="2800" b="1" dirty="0" smtClean="0">
              <a:latin typeface="+mj-lt"/>
              <a:cs typeface="Arial" pitchFamily="34" charset="0"/>
            </a:endParaRP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264237" y="1955430"/>
            <a:ext cx="8408161" cy="41719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b="1" dirty="0" smtClean="0">
                <a:latin typeface="+mj-lt"/>
                <a:cs typeface="Calibri" pitchFamily="34" charset="0"/>
              </a:rPr>
              <a:t>However, an attacker can …</a:t>
            </a:r>
          </a:p>
          <a:p>
            <a:pPr marL="365760" lvl="1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Calibri" pitchFamily="34" charset="0"/>
              </a:rPr>
              <a:t>Sniff the pairing process to retrieve the link key [MobiSys’05]</a:t>
            </a:r>
          </a:p>
          <a:p>
            <a:pPr marL="365760" lvl="1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Capture 44.3 MBs of data to crack encryption in </a:t>
            </a:r>
            <a:r>
              <a:rPr lang="en-US" sz="2400" dirty="0">
                <a:latin typeface="+mn-lt"/>
                <a:cs typeface="Arial" pitchFamily="34" charset="0"/>
              </a:rPr>
              <a:t>2</a:t>
            </a:r>
            <a:r>
              <a:rPr lang="en-US" sz="2400" baseline="30000" dirty="0">
                <a:latin typeface="+mn-lt"/>
                <a:cs typeface="Arial" pitchFamily="34" charset="0"/>
              </a:rPr>
              <a:t>38</a:t>
            </a:r>
            <a:r>
              <a:rPr lang="en-US" sz="2400" dirty="0">
                <a:latin typeface="+mn-lt"/>
                <a:cs typeface="Arial" pitchFamily="34" charset="0"/>
              </a:rPr>
              <a:t> operations</a:t>
            </a:r>
            <a:r>
              <a:rPr lang="en-US" sz="2400" dirty="0" smtClean="0">
                <a:latin typeface="+mn-lt"/>
                <a:cs typeface="Arial" pitchFamily="34" charset="0"/>
              </a:rPr>
              <a:t> [Crypto’04, Crypto’05]</a:t>
            </a:r>
          </a:p>
          <a:p>
            <a:pPr marL="365760" lvl="1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Inspect traffic pattern to track user activity without decrypting packets [CCS’12, HotMobile’16]</a:t>
            </a:r>
            <a:endParaRPr lang="en-US" dirty="0" smtClean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825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/>
          <p:cNvSpPr txBox="1">
            <a:spLocks/>
          </p:cNvSpPr>
          <p:nvPr/>
        </p:nvSpPr>
        <p:spPr>
          <a:xfrm>
            <a:off x="329113" y="2075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Hybrid Classifier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17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5843355" y="417857"/>
            <a:ext cx="2752870" cy="2724966"/>
            <a:chOff x="2308122" y="3157873"/>
            <a:chExt cx="2752870" cy="272496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142767" y="3323228"/>
              <a:ext cx="1245110" cy="9144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 flipH="1">
              <a:off x="3733452" y="3323228"/>
              <a:ext cx="1245110" cy="91440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3715365" y="4344449"/>
              <a:ext cx="102888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Subchannel status</a:t>
              </a:r>
              <a:endParaRPr lang="en-US" sz="12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701003" y="4840854"/>
              <a:ext cx="1148740" cy="461665"/>
            </a:xfrm>
            <a:prstGeom prst="rect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RSS-based </a:t>
              </a:r>
              <a:r>
                <a:rPr lang="en-US" sz="1200" dirty="0"/>
                <a:t>classifier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323849" y="3607449"/>
              <a:ext cx="107305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Scout</a:t>
              </a:r>
              <a:endParaRPr lang="en-US" sz="2000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668138" y="3589838"/>
              <a:ext cx="10909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Snooper</a:t>
              </a:r>
              <a:endParaRPr lang="en-US" sz="2000" dirty="0"/>
            </a:p>
          </p:txBody>
        </p:sp>
        <p:sp>
          <p:nvSpPr>
            <p:cNvPr id="10" name="Rectangle 9"/>
            <p:cNvSpPr/>
            <p:nvPr/>
          </p:nvSpPr>
          <p:spPr>
            <a:xfrm rot="5400000">
              <a:off x="4373959" y="4931542"/>
              <a:ext cx="546168" cy="827899"/>
            </a:xfrm>
            <a:prstGeom prst="rect">
              <a:avLst/>
            </a:prstGeom>
            <a:solidFill>
              <a:schemeClr val="bg1"/>
            </a:solidFill>
            <a:ln w="25400"/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Hybrid classifier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701003" y="5421174"/>
              <a:ext cx="1148740" cy="461665"/>
            </a:xfrm>
            <a:prstGeom prst="rect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/>
                <a:t>Packet-based </a:t>
              </a:r>
              <a:r>
                <a:rPr lang="en-US" sz="1200" dirty="0"/>
                <a:t>classifier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V="1">
              <a:off x="4685792" y="4193277"/>
              <a:ext cx="0" cy="87913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Elbow Connector 14"/>
            <p:cNvCxnSpPr>
              <a:endCxn id="7" idx="1"/>
            </p:cNvCxnSpPr>
            <p:nvPr/>
          </p:nvCxnSpPr>
          <p:spPr>
            <a:xfrm rot="16200000" flipH="1">
              <a:off x="2218135" y="4588818"/>
              <a:ext cx="720915" cy="244821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Elbow Connector 15"/>
            <p:cNvCxnSpPr>
              <a:endCxn id="11" idx="1"/>
            </p:cNvCxnSpPr>
            <p:nvPr/>
          </p:nvCxnSpPr>
          <p:spPr>
            <a:xfrm rot="16200000" flipH="1">
              <a:off x="2129886" y="5080890"/>
              <a:ext cx="897412" cy="244821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Elbow Connector 18"/>
            <p:cNvCxnSpPr>
              <a:stCxn id="7" idx="3"/>
              <a:endCxn id="10" idx="2"/>
            </p:cNvCxnSpPr>
            <p:nvPr/>
          </p:nvCxnSpPr>
          <p:spPr>
            <a:xfrm>
              <a:off x="3849743" y="5071687"/>
              <a:ext cx="383351" cy="273805"/>
            </a:xfrm>
            <a:prstGeom prst="bentConnector3">
              <a:avLst>
                <a:gd name="adj1" fmla="val 50000"/>
              </a:avLst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Elbow Connector 21"/>
            <p:cNvCxnSpPr>
              <a:stCxn id="11" idx="3"/>
              <a:endCxn id="10" idx="2"/>
            </p:cNvCxnSpPr>
            <p:nvPr/>
          </p:nvCxnSpPr>
          <p:spPr>
            <a:xfrm flipV="1">
              <a:off x="3849743" y="5345492"/>
              <a:ext cx="383351" cy="306515"/>
            </a:xfrm>
            <a:prstGeom prst="bentConnector3">
              <a:avLst>
                <a:gd name="adj1" fmla="val 50000"/>
              </a:avLst>
            </a:prstGeom>
            <a:ln w="38100"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8" name="Text Placeholder 3"/>
          <p:cNvSpPr txBox="1">
            <a:spLocks/>
          </p:cNvSpPr>
          <p:nvPr/>
        </p:nvSpPr>
        <p:spPr>
          <a:xfrm>
            <a:off x="247289" y="1197932"/>
            <a:ext cx="5388576" cy="190821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Leverage accurate packet-based classifier to train SVM</a:t>
            </a:r>
          </a:p>
          <a:p>
            <a:pPr lvl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Calibri" panose="020F0502020204030204" pitchFamily="34" charset="0"/>
              </a:rPr>
              <a:t>Employ </a:t>
            </a:r>
            <a:r>
              <a:rPr lang="en-US" sz="2000" dirty="0">
                <a:latin typeface="Calibri" panose="020F0502020204030204" pitchFamily="34" charset="0"/>
              </a:rPr>
              <a:t>SVM for responsive classification</a:t>
            </a:r>
          </a:p>
          <a:p>
            <a:pPr lvl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Fallback to packet-based classifier when </a:t>
            </a:r>
            <a:r>
              <a:rPr lang="en-US" sz="2000" dirty="0" smtClean="0">
                <a:latin typeface="Calibri" panose="020F0502020204030204" pitchFamily="34" charset="0"/>
              </a:rPr>
              <a:t>SVM’s </a:t>
            </a:r>
            <a:r>
              <a:rPr lang="en-US" sz="2000" dirty="0">
                <a:latin typeface="Calibri" panose="020F0502020204030204" pitchFamily="34" charset="0"/>
              </a:rPr>
              <a:t>confidence </a:t>
            </a:r>
            <a:r>
              <a:rPr lang="en-US" sz="2000" dirty="0" smtClean="0">
                <a:latin typeface="Calibri" panose="020F0502020204030204" pitchFamily="34" charset="0"/>
              </a:rPr>
              <a:t>is </a:t>
            </a:r>
            <a:r>
              <a:rPr lang="en-US" sz="2000" dirty="0">
                <a:latin typeface="Calibri" panose="020F0502020204030204" pitchFamily="34" charset="0"/>
              </a:rPr>
              <a:t>low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6683927" y="5560362"/>
            <a:ext cx="388" cy="232269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6620147" y="4319933"/>
            <a:ext cx="388" cy="232269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469036" y="3915131"/>
            <a:ext cx="3818259" cy="1475409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586026" y="5794309"/>
            <a:ext cx="2698245" cy="439268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Packet Rate Measurement</a:t>
            </a:r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805" y="4540159"/>
            <a:ext cx="2553439" cy="8038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Rectangle 30"/>
          <p:cNvSpPr/>
          <p:nvPr/>
        </p:nvSpPr>
        <p:spPr>
          <a:xfrm>
            <a:off x="175333" y="3881309"/>
            <a:ext cx="1315251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Subchannel status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901582" y="3914490"/>
            <a:ext cx="696024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Good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057401" y="3914490"/>
            <a:ext cx="696024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Good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389471" y="3936927"/>
            <a:ext cx="542136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Bad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701085" y="3892417"/>
            <a:ext cx="343364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…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5326483" y="4125194"/>
            <a:ext cx="309382" cy="0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 rot="16200000">
            <a:off x="5128595" y="4731804"/>
            <a:ext cx="647934" cy="26161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100" b="1" dirty="0" err="1"/>
              <a:t>Pkt</a:t>
            </a:r>
            <a:r>
              <a:rPr lang="en-US" sz="1100" b="1" dirty="0"/>
              <a:t> rate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136335" y="5339740"/>
            <a:ext cx="1215397" cy="26161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100" b="1" dirty="0"/>
              <a:t>Subchannel index</a:t>
            </a:r>
          </a:p>
        </p:txBody>
      </p:sp>
      <p:sp>
        <p:nvSpPr>
          <p:cNvPr id="50" name="Rectangle 49"/>
          <p:cNvSpPr/>
          <p:nvPr/>
        </p:nvSpPr>
        <p:spPr>
          <a:xfrm>
            <a:off x="5580751" y="3930517"/>
            <a:ext cx="2470493" cy="408935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Packet-based Classifier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4044449" y="3944042"/>
            <a:ext cx="0" cy="1446498"/>
          </a:xfrm>
          <a:prstGeom prst="straightConnector1">
            <a:avLst/>
          </a:prstGeom>
          <a:ln w="12700">
            <a:headEnd type="none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2843910" y="3946750"/>
            <a:ext cx="890" cy="1443790"/>
          </a:xfrm>
          <a:prstGeom prst="straightConnector1">
            <a:avLst/>
          </a:prstGeom>
          <a:ln w="12700">
            <a:headEnd type="none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508185" y="4358146"/>
            <a:ext cx="3779110" cy="0"/>
          </a:xfrm>
          <a:prstGeom prst="straightConnector1">
            <a:avLst/>
          </a:prstGeom>
          <a:ln w="12700">
            <a:headEnd type="none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1867" y="4431151"/>
            <a:ext cx="1097582" cy="91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560" y="4431150"/>
            <a:ext cx="1097582" cy="91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2" name="Picture 4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4065" y="4431150"/>
            <a:ext cx="1104315" cy="91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Rectangle 42"/>
          <p:cNvSpPr/>
          <p:nvPr/>
        </p:nvSpPr>
        <p:spPr>
          <a:xfrm>
            <a:off x="1661868" y="5809869"/>
            <a:ext cx="3526512" cy="423708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Interference Measurement</a:t>
            </a:r>
          </a:p>
        </p:txBody>
      </p:sp>
      <p:cxnSp>
        <p:nvCxnSpPr>
          <p:cNvPr id="44" name="Straight Arrow Connector 43"/>
          <p:cNvCxnSpPr>
            <a:stCxn id="43" idx="0"/>
          </p:cNvCxnSpPr>
          <p:nvPr/>
        </p:nvCxnSpPr>
        <p:spPr>
          <a:xfrm flipH="1" flipV="1">
            <a:off x="2522964" y="5577601"/>
            <a:ext cx="902160" cy="232268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3" idx="0"/>
          </p:cNvCxnSpPr>
          <p:nvPr/>
        </p:nvCxnSpPr>
        <p:spPr>
          <a:xfrm flipV="1">
            <a:off x="3425124" y="5577601"/>
            <a:ext cx="798228" cy="232268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43" idx="0"/>
          </p:cNvCxnSpPr>
          <p:nvPr/>
        </p:nvCxnSpPr>
        <p:spPr>
          <a:xfrm flipH="1" flipV="1">
            <a:off x="3372006" y="5523619"/>
            <a:ext cx="53118" cy="286250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175333" y="4701305"/>
            <a:ext cx="1315251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Signal features</a:t>
            </a:r>
            <a:endParaRPr lang="en-US" sz="1600" dirty="0"/>
          </a:p>
        </p:txBody>
      </p:sp>
      <p:sp>
        <p:nvSpPr>
          <p:cNvPr id="49" name="Rectangle 48"/>
          <p:cNvSpPr/>
          <p:nvPr/>
        </p:nvSpPr>
        <p:spPr>
          <a:xfrm>
            <a:off x="2712941" y="3310525"/>
            <a:ext cx="1338611" cy="352148"/>
          </a:xfrm>
          <a:prstGeom prst="rect">
            <a:avLst/>
          </a:prstGeom>
          <a:solidFill>
            <a:schemeClr val="bg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SVM</a:t>
            </a:r>
          </a:p>
        </p:txBody>
      </p:sp>
      <p:cxnSp>
        <p:nvCxnSpPr>
          <p:cNvPr id="54" name="Straight Arrow Connector 53"/>
          <p:cNvCxnSpPr/>
          <p:nvPr/>
        </p:nvCxnSpPr>
        <p:spPr>
          <a:xfrm flipV="1">
            <a:off x="3379110" y="3673255"/>
            <a:ext cx="388" cy="232269"/>
          </a:xfrm>
          <a:prstGeom prst="straightConnector1">
            <a:avLst/>
          </a:prstGeom>
          <a:ln w="25400">
            <a:headEnd type="none"/>
            <a:tailEnd type="arrow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3426134" y="3596152"/>
            <a:ext cx="643318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dirty="0"/>
              <a:t>Train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4772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idx="1"/>
          </p:nvPr>
        </p:nvSpPr>
        <p:spPr>
          <a:xfrm>
            <a:off x="198841" y="1698317"/>
            <a:ext cx="3714488" cy="4941073"/>
          </a:xfrm>
        </p:spPr>
        <p:txBody>
          <a:bodyPr>
            <a:normAutofit/>
          </a:bodyPr>
          <a:lstStyle/>
          <a:p>
            <a:r>
              <a:rPr lang="en-US" b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The </a:t>
            </a:r>
            <a:r>
              <a:rPr lang="en-US" b="1" i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Scout</a:t>
            </a:r>
            <a:r>
              <a:rPr lang="en-US" b="1" dirty="0"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 radio</a:t>
            </a:r>
          </a:p>
          <a:p>
            <a:pPr marL="457200" lvl="1">
              <a:spcAft>
                <a:spcPts val="600"/>
              </a:spcAft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Sniffs a single </a:t>
            </a:r>
            <a:r>
              <a:rPr lang="en-US" sz="2200" dirty="0" err="1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subchannel</a:t>
            </a: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 to acquire clock value</a:t>
            </a:r>
          </a:p>
          <a:p>
            <a:pPr marL="457200" lvl="1">
              <a:spcAft>
                <a:spcPts val="600"/>
              </a:spcAft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Perform basic hoping to learn </a:t>
            </a:r>
            <a:r>
              <a:rPr lang="en-US" sz="2200" dirty="0" err="1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subchannel</a:t>
            </a: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 status</a:t>
            </a:r>
          </a:p>
          <a:p>
            <a:pPr marL="457200" lvl="1">
              <a:spcBef>
                <a:spcPts val="600"/>
              </a:spcBef>
              <a:spcAft>
                <a:spcPts val="600"/>
              </a:spcAft>
            </a:pPr>
            <a:r>
              <a:rPr lang="en-US" sz="2200" b="1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Selectively </a:t>
            </a:r>
            <a:r>
              <a:rPr lang="en-US" sz="2200" b="1" dirty="0">
                <a:ea typeface="Adobe Ming Std L" panose="02020300000000000000" pitchFamily="18" charset="-128"/>
                <a:cs typeface="Arial" panose="020B0604020202020204" pitchFamily="34" charset="0"/>
              </a:rPr>
              <a:t>jam to avoid interference</a:t>
            </a:r>
          </a:p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The </a:t>
            </a:r>
            <a:r>
              <a:rPr lang="en-US" b="1" i="1" dirty="0">
                <a:solidFill>
                  <a:schemeClr val="bg1">
                    <a:lumMod val="85000"/>
                  </a:schemeClr>
                </a:solidFill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Snooper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+mj-lt"/>
                <a:ea typeface="Adobe Ming Std L" panose="02020300000000000000" pitchFamily="18" charset="-128"/>
                <a:cs typeface="Arial" panose="020B0604020202020204" pitchFamily="34" charset="0"/>
              </a:rPr>
              <a:t> radio</a:t>
            </a:r>
          </a:p>
          <a:p>
            <a:pPr marL="457200" lvl="2">
              <a:spcBef>
                <a:spcPts val="1000"/>
              </a:spcBef>
            </a:pP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Follow </a:t>
            </a:r>
            <a:r>
              <a:rPr lang="en-US" sz="2200" dirty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adaptive hopping to capture </a:t>
            </a:r>
            <a:r>
              <a:rPr lang="en-US" sz="2200" dirty="0" smtClean="0">
                <a:solidFill>
                  <a:schemeClr val="bg1">
                    <a:lumMod val="85000"/>
                  </a:schemeClr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packets</a:t>
            </a:r>
            <a:endParaRPr lang="en-US" sz="2200" dirty="0">
              <a:ea typeface="Adobe Ming Std L" panose="02020300000000000000" pitchFamily="18" charset="-128"/>
              <a:cs typeface="Arial" panose="020B0604020202020204" pitchFamily="34" charset="0"/>
            </a:endParaRPr>
          </a:p>
          <a:p>
            <a:pPr lvl="1"/>
            <a:endParaRPr lang="en-US" sz="2000" dirty="0">
              <a:latin typeface="+mj-lt"/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696825" y="1238259"/>
            <a:ext cx="5244286" cy="4910210"/>
            <a:chOff x="3696825" y="1204393"/>
            <a:chExt cx="5244286" cy="4910210"/>
          </a:xfrm>
        </p:grpSpPr>
        <p:grpSp>
          <p:nvGrpSpPr>
            <p:cNvPr id="31" name="Group 30"/>
            <p:cNvGrpSpPr/>
            <p:nvPr/>
          </p:nvGrpSpPr>
          <p:grpSpPr>
            <a:xfrm>
              <a:off x="3696825" y="1204393"/>
              <a:ext cx="5244286" cy="4550510"/>
              <a:chOff x="3794100" y="1279384"/>
              <a:chExt cx="5244286" cy="4550510"/>
            </a:xfrm>
          </p:grpSpPr>
          <p:cxnSp>
            <p:nvCxnSpPr>
              <p:cNvPr id="36" name="Straight Arrow Connector 35"/>
              <p:cNvCxnSpPr>
                <a:stCxn id="53" idx="3"/>
                <a:endCxn id="56" idx="1"/>
              </p:cNvCxnSpPr>
              <p:nvPr/>
            </p:nvCxnSpPr>
            <p:spPr>
              <a:xfrm>
                <a:off x="6413883" y="4746706"/>
                <a:ext cx="997367" cy="0"/>
              </a:xfrm>
              <a:prstGeom prst="straightConnector1">
                <a:avLst/>
              </a:prstGeom>
              <a:ln w="19050">
                <a:solidFill>
                  <a:schemeClr val="accent1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7" name="Picture 3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94100" y="1279384"/>
                <a:ext cx="1845564" cy="1527314"/>
              </a:xfrm>
              <a:prstGeom prst="rect">
                <a:avLst/>
              </a:prstGeom>
            </p:spPr>
          </p:pic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7192822" y="1280806"/>
                <a:ext cx="1845564" cy="1527314"/>
              </a:xfrm>
              <a:prstGeom prst="rect">
                <a:avLst/>
              </a:prstGeom>
            </p:spPr>
          </p:pic>
          <p:grpSp>
            <p:nvGrpSpPr>
              <p:cNvPr id="41" name="Group 40"/>
              <p:cNvGrpSpPr/>
              <p:nvPr/>
            </p:nvGrpSpPr>
            <p:grpSpPr>
              <a:xfrm>
                <a:off x="4175658" y="1962245"/>
                <a:ext cx="4632670" cy="3867649"/>
                <a:chOff x="4514975" y="1773983"/>
                <a:chExt cx="4744803" cy="3432227"/>
              </a:xfrm>
            </p:grpSpPr>
            <p:cxnSp>
              <p:nvCxnSpPr>
                <p:cNvPr id="47" name="Elbow Connector 46"/>
                <p:cNvCxnSpPr>
                  <a:endCxn id="53" idx="1"/>
                </p:cNvCxnSpPr>
                <p:nvPr/>
              </p:nvCxnSpPr>
              <p:spPr>
                <a:xfrm rot="16200000" flipH="1">
                  <a:off x="4300240" y="3216962"/>
                  <a:ext cx="1671923" cy="384089"/>
                </a:xfrm>
                <a:prstGeom prst="bentConnector2">
                  <a:avLst/>
                </a:prstGeom>
                <a:ln w="19050">
                  <a:headEnd type="none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Elbow Connector 47"/>
                <p:cNvCxnSpPr/>
                <p:nvPr/>
              </p:nvCxnSpPr>
              <p:spPr>
                <a:xfrm rot="16200000" flipH="1">
                  <a:off x="3646428" y="3524392"/>
                  <a:ext cx="2550365" cy="813272"/>
                </a:xfrm>
                <a:prstGeom prst="bentConnector2">
                  <a:avLst/>
                </a:prstGeom>
                <a:ln w="19050"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Elbow Connector 49"/>
                <p:cNvCxnSpPr>
                  <a:endCxn id="57" idx="1"/>
                </p:cNvCxnSpPr>
                <p:nvPr/>
              </p:nvCxnSpPr>
              <p:spPr>
                <a:xfrm rot="16200000" flipH="1">
                  <a:off x="4806643" y="2660877"/>
                  <a:ext cx="659115" cy="384091"/>
                </a:xfrm>
                <a:prstGeom prst="bentConnector2">
                  <a:avLst/>
                </a:prstGeom>
                <a:ln w="19050">
                  <a:headEnd type="none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Elbow Connector 50"/>
                <p:cNvCxnSpPr/>
                <p:nvPr/>
              </p:nvCxnSpPr>
              <p:spPr>
                <a:xfrm rot="10800000">
                  <a:off x="5845371" y="2251475"/>
                  <a:ext cx="1722852" cy="510558"/>
                </a:xfrm>
                <a:prstGeom prst="bentConnector3">
                  <a:avLst>
                    <a:gd name="adj1" fmla="val -3510"/>
                  </a:avLst>
                </a:prstGeom>
                <a:ln w="19050"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Arrow Connector 51"/>
                <p:cNvCxnSpPr/>
                <p:nvPr/>
              </p:nvCxnSpPr>
              <p:spPr>
                <a:xfrm>
                  <a:off x="6726059" y="3083117"/>
                  <a:ext cx="564463" cy="0"/>
                </a:xfrm>
                <a:prstGeom prst="straightConnector1">
                  <a:avLst/>
                </a:prstGeom>
                <a:ln w="19050"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Rectangle 52"/>
                <p:cNvSpPr/>
                <p:nvPr/>
              </p:nvSpPr>
              <p:spPr>
                <a:xfrm>
                  <a:off x="5328246" y="3866213"/>
                  <a:ext cx="1479130" cy="75750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rgbClr val="FF0000"/>
                      </a:solidFill>
                      <a:latin typeface="+mj-lt"/>
                      <a:cs typeface="Aharoni" panose="02010803020104030203" pitchFamily="2" charset="-79"/>
                    </a:rPr>
                    <a:t>Subchannel Classification</a:t>
                  </a:r>
                </a:p>
              </p:txBody>
            </p:sp>
            <p:sp>
              <p:nvSpPr>
                <p:cNvPr id="54" name="Rectangle 53"/>
                <p:cNvSpPr/>
                <p:nvPr/>
              </p:nvSpPr>
              <p:spPr>
                <a:xfrm>
                  <a:off x="7309635" y="2762033"/>
                  <a:ext cx="1036235" cy="8408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tx1"/>
                      </a:solidFill>
                      <a:latin typeface="+mj-lt"/>
                      <a:cs typeface="Aharoni" panose="02010803020104030203" pitchFamily="2" charset="-79"/>
                    </a:rPr>
                    <a:t>Basic Hop Selection</a:t>
                  </a:r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7869834" y="1773983"/>
                  <a:ext cx="1070197" cy="32775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b="1" dirty="0">
                      <a:latin typeface="+mj-lt"/>
                      <a:cs typeface="Aharoni" panose="02010803020104030203" pitchFamily="2" charset="-79"/>
                    </a:rPr>
                    <a:t>Snooper</a:t>
                  </a:r>
                  <a:endParaRPr lang="en-US" sz="2400" b="1" dirty="0">
                    <a:latin typeface="+mj-lt"/>
                    <a:cs typeface="Aharoni" panose="02010803020104030203" pitchFamily="2" charset="-79"/>
                  </a:endParaRPr>
                </a:p>
              </p:txBody>
            </p:sp>
            <p:sp>
              <p:nvSpPr>
                <p:cNvPr id="56" name="Rectangle 55"/>
                <p:cNvSpPr/>
                <p:nvPr/>
              </p:nvSpPr>
              <p:spPr>
                <a:xfrm>
                  <a:off x="7828884" y="3866213"/>
                  <a:ext cx="1430894" cy="75750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>
                      <a:solidFill>
                        <a:schemeClr val="tx1"/>
                      </a:solidFill>
                      <a:latin typeface="+mj-lt"/>
                      <a:cs typeface="Aharoni" panose="02010803020104030203" pitchFamily="2" charset="-79"/>
                    </a:rPr>
                    <a:t>Adaptive Hop Selection</a:t>
                  </a: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5328246" y="2762034"/>
                  <a:ext cx="1397812" cy="8408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  <a:effectLst>
                  <a:outerShdw blurRad="50800" dist="1016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>
                      <a:solidFill>
                        <a:srgbClr val="FF0000"/>
                      </a:solidFill>
                      <a:latin typeface="+mj-lt"/>
                      <a:cs typeface="Aharoni" panose="02010803020104030203" pitchFamily="2" charset="-79"/>
                    </a:rPr>
                    <a:t>Clock Acquisition</a:t>
                  </a:r>
                  <a:endParaRPr lang="en-US" sz="1600" dirty="0">
                    <a:solidFill>
                      <a:srgbClr val="FF0000"/>
                    </a:solidFill>
                    <a:latin typeface="+mj-lt"/>
                    <a:cs typeface="Aharoni" panose="02010803020104030203" pitchFamily="2" charset="-79"/>
                  </a:endParaRPr>
                </a:p>
              </p:txBody>
            </p:sp>
          </p:grpSp>
          <p:sp>
            <p:nvSpPr>
              <p:cNvPr id="42" name="Rectangle 41"/>
              <p:cNvSpPr/>
              <p:nvPr/>
            </p:nvSpPr>
            <p:spPr>
              <a:xfrm>
                <a:off x="4404414" y="1962245"/>
                <a:ext cx="1070197" cy="36933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n w="0"/>
                    <a:latin typeface="+mj-lt"/>
                    <a:cs typeface="Aharoni" panose="02010803020104030203" pitchFamily="2" charset="-79"/>
                  </a:rPr>
                  <a:t>Scout</a:t>
                </a:r>
                <a:endParaRPr lang="en-US" sz="2400" b="1" dirty="0">
                  <a:latin typeface="+mj-lt"/>
                  <a:cs typeface="Aharoni" panose="02010803020104030203" pitchFamily="2" charset="-79"/>
                </a:endParaRPr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202303" y="4849431"/>
                <a:ext cx="1373431" cy="42248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75000"/>
                  </a:lnSpc>
                </a:pPr>
                <a:r>
                  <a:rPr lang="en-US" sz="1400" dirty="0" smtClean="0">
                    <a:latin typeface="+mj-lt"/>
                    <a:cs typeface="Aharoni" panose="02010803020104030203" pitchFamily="2" charset="-79"/>
                  </a:rPr>
                  <a:t>Subchannel status</a:t>
                </a:r>
                <a:endParaRPr lang="en-US" sz="1400" dirty="0">
                  <a:latin typeface="+mj-lt"/>
                  <a:cs typeface="Aharoni" panose="02010803020104030203" pitchFamily="2" charset="-79"/>
                </a:endParaRPr>
              </a:p>
            </p:txBody>
          </p:sp>
          <p:sp>
            <p:nvSpPr>
              <p:cNvPr id="44" name="Rectangle 43"/>
              <p:cNvSpPr/>
              <p:nvPr/>
            </p:nvSpPr>
            <p:spPr>
              <a:xfrm rot="16200000">
                <a:off x="6112660" y="3664973"/>
                <a:ext cx="1074174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75000"/>
                  </a:lnSpc>
                </a:pPr>
                <a:r>
                  <a:rPr lang="en-US" sz="1400" dirty="0" smtClean="0">
                    <a:latin typeface="+mj-lt"/>
                    <a:cs typeface="Aharoni" panose="02010803020104030203" pitchFamily="2" charset="-79"/>
                  </a:rPr>
                  <a:t>Hopping phase</a:t>
                </a:r>
                <a:endParaRPr lang="en-US" sz="1400" dirty="0">
                  <a:latin typeface="+mj-lt"/>
                  <a:cs typeface="Aharoni" panose="02010803020104030203" pitchFamily="2" charset="-79"/>
                </a:endParaRPr>
              </a:p>
            </p:txBody>
          </p:sp>
          <p:cxnSp>
            <p:nvCxnSpPr>
              <p:cNvPr id="45" name="Straight Arrow Connector 44"/>
              <p:cNvCxnSpPr/>
              <p:nvPr/>
            </p:nvCxnSpPr>
            <p:spPr>
              <a:xfrm flipV="1">
                <a:off x="8193774" y="2774254"/>
                <a:ext cx="2016" cy="1554480"/>
              </a:xfrm>
              <a:prstGeom prst="straightConnector1">
                <a:avLst/>
              </a:prstGeom>
              <a:ln w="19050">
                <a:headEnd type="none"/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Rectangle 33"/>
            <p:cNvSpPr/>
            <p:nvPr/>
          </p:nvSpPr>
          <p:spPr>
            <a:xfrm>
              <a:off x="4872433" y="5395205"/>
              <a:ext cx="2606025" cy="71939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outerShdw blurRad="50800" dist="101600" dir="2700000" algn="tl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+mj-lt"/>
                  <a:cs typeface="Aharoni" panose="02010803020104030203" pitchFamily="2" charset="-79"/>
                </a:rPr>
                <a:t>Selective Jamming</a:t>
              </a:r>
              <a:endParaRPr lang="en-US" dirty="0">
                <a:solidFill>
                  <a:schemeClr val="tx1"/>
                </a:solidFill>
                <a:latin typeface="+mj-lt"/>
                <a:cs typeface="Aharoni" panose="02010803020104030203" pitchFamily="2" charset="-79"/>
              </a:endParaRPr>
            </a:p>
          </p:txBody>
        </p:sp>
      </p:grpSp>
      <p:sp>
        <p:nvSpPr>
          <p:cNvPr id="26" name="Title 1"/>
          <p:cNvSpPr txBox="1">
            <a:spLocks/>
          </p:cNvSpPr>
          <p:nvPr/>
        </p:nvSpPr>
        <p:spPr>
          <a:xfrm>
            <a:off x="457199" y="378929"/>
            <a:ext cx="8483911" cy="7244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78C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 smtClean="0">
                <a:solidFill>
                  <a:srgbClr val="FF0000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BlueEar</a:t>
            </a:r>
            <a:r>
              <a:rPr lang="en-US" sz="5400" dirty="0" smtClean="0">
                <a:solidFill>
                  <a:srgbClr val="FF0000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: A Dual-Radio System</a:t>
            </a:r>
            <a:endParaRPr lang="en-US" sz="5400" dirty="0">
              <a:solidFill>
                <a:srgbClr val="FF0000"/>
              </a:solidFill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47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gigaom.com/wp-content/uploads/sites/1/2014/02/asus-ru6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650" y="1735896"/>
            <a:ext cx="1190625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18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58788" y="2119366"/>
            <a:ext cx="922782" cy="6776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2781104" y="2119366"/>
            <a:ext cx="922782" cy="677685"/>
          </a:xfrm>
          <a:prstGeom prst="rect">
            <a:avLst/>
          </a:prstGeom>
        </p:spPr>
      </p:pic>
      <p:pic>
        <p:nvPicPr>
          <p:cNvPr id="1034" name="Picture 10" descr="http://1cocq93yg4wc47g9a5xhxwjyk5.wpengine.netdna-cdn.com/wp-content/uploads/2013/07/iwatch-bluetooth-smart-ready-2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993" y="1762909"/>
            <a:ext cx="17145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Elbow Connector 26"/>
          <p:cNvCxnSpPr>
            <a:stCxn id="1030" idx="2"/>
            <a:endCxn id="1034" idx="2"/>
          </p:cNvCxnSpPr>
          <p:nvPr/>
        </p:nvCxnSpPr>
        <p:spPr>
          <a:xfrm rot="5400000" flipH="1" flipV="1">
            <a:off x="4218797" y="395073"/>
            <a:ext cx="20610" cy="5042282"/>
          </a:xfrm>
          <a:prstGeom prst="bentConnector3">
            <a:avLst>
              <a:gd name="adj1" fmla="val -2495633"/>
            </a:avLst>
          </a:prstGeom>
          <a:ln w="12700">
            <a:solidFill>
              <a:srgbClr val="FF0000"/>
            </a:solidFill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6" name="Explosion 2 1045"/>
          <p:cNvSpPr/>
          <p:nvPr/>
        </p:nvSpPr>
        <p:spPr>
          <a:xfrm>
            <a:off x="2036036" y="1264766"/>
            <a:ext cx="886079" cy="890693"/>
          </a:xfrm>
          <a:prstGeom prst="irregularSeal2">
            <a:avLst/>
          </a:prstGeom>
          <a:solidFill>
            <a:srgbClr val="FFC000"/>
          </a:solidFill>
          <a:ln w="222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Explosion 2 55"/>
          <p:cNvSpPr>
            <a:spLocks noChangeAspect="1"/>
          </p:cNvSpPr>
          <p:nvPr/>
        </p:nvSpPr>
        <p:spPr>
          <a:xfrm>
            <a:off x="6434857" y="2948925"/>
            <a:ext cx="300189" cy="301752"/>
          </a:xfrm>
          <a:prstGeom prst="irregularSeal2">
            <a:avLst/>
          </a:prstGeom>
          <a:solidFill>
            <a:srgbClr val="FFC000"/>
          </a:solidFill>
          <a:ln w="222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ight Arrow 1043"/>
          <p:cNvSpPr/>
          <p:nvPr/>
        </p:nvSpPr>
        <p:spPr>
          <a:xfrm>
            <a:off x="2036038" y="2184654"/>
            <a:ext cx="754989" cy="574703"/>
          </a:xfrm>
          <a:prstGeom prst="rightArrow">
            <a:avLst>
              <a:gd name="adj1" fmla="val 50000"/>
              <a:gd name="adj2" fmla="val 47514"/>
            </a:avLst>
          </a:prstGeom>
          <a:solidFill>
            <a:schemeClr val="bg1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8347" y="2055360"/>
            <a:ext cx="12784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 smtClean="0">
                <a:latin typeface="+mj-lt"/>
                <a:cs typeface="Arial" panose="020B0604020202020204" pitchFamily="34" charset="0"/>
              </a:rPr>
              <a:t>WiFi</a:t>
            </a:r>
            <a:r>
              <a:rPr lang="en-US" dirty="0" smtClean="0">
                <a:latin typeface="+mj-lt"/>
                <a:cs typeface="Arial" panose="020B0604020202020204" pitchFamily="34" charset="0"/>
              </a:rPr>
              <a:t> </a:t>
            </a:r>
            <a:r>
              <a:rPr lang="en-US" dirty="0">
                <a:latin typeface="+mj-lt"/>
                <a:cs typeface="Arial" panose="020B0604020202020204" pitchFamily="34" charset="0"/>
              </a:rPr>
              <a:t>AP </a:t>
            </a:r>
            <a:r>
              <a:rPr lang="en-US" dirty="0" smtClean="0">
                <a:latin typeface="+mj-lt"/>
                <a:cs typeface="Arial" panose="020B0604020202020204" pitchFamily="34" charset="0"/>
              </a:rPr>
              <a:t>@2433MHz</a:t>
            </a:r>
            <a:endParaRPr lang="en-US" dirty="0">
              <a:latin typeface="+mj-lt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18718" y="2241407"/>
            <a:ext cx="21747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err="1">
                <a:latin typeface="+mj-lt"/>
                <a:cs typeface="Arial" panose="020B0604020202020204" pitchFamily="34" charset="0"/>
              </a:rPr>
              <a:t>BlueEar</a:t>
            </a:r>
            <a:endParaRPr lang="en-US" dirty="0">
              <a:latin typeface="+mj-lt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607493" y="2104263"/>
            <a:ext cx="136258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+mj-lt"/>
                <a:cs typeface="Arial" panose="020B0604020202020204" pitchFamily="34" charset="0"/>
              </a:rPr>
              <a:t>Bluetooth Target</a:t>
            </a:r>
            <a:endParaRPr lang="en-US" dirty="0">
              <a:latin typeface="+mj-lt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172065" y="256560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Selective Jamming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17" name="Text Placeholder 2"/>
          <p:cNvSpPr>
            <a:spLocks noGrp="1"/>
          </p:cNvSpPr>
          <p:nvPr>
            <p:ph type="body" idx="1"/>
          </p:nvPr>
        </p:nvSpPr>
        <p:spPr>
          <a:xfrm>
            <a:off x="406595" y="4405209"/>
            <a:ext cx="2090371" cy="1276584"/>
          </a:xfrm>
        </p:spPr>
        <p:txBody>
          <a:bodyPr>
            <a:noAutofit/>
          </a:bodyPr>
          <a:lstStyle/>
          <a:p>
            <a:pPr marL="0" indent="0" algn="ctr">
              <a:spcBef>
                <a:spcPts val="1200"/>
              </a:spcBef>
              <a:buNone/>
            </a:pPr>
            <a:r>
              <a:rPr lang="en-US" sz="2400" dirty="0" smtClean="0">
                <a:solidFill>
                  <a:srgbClr val="0000FF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Bad sniffing on Channel X</a:t>
            </a:r>
            <a:endParaRPr lang="en-US" sz="2400" dirty="0">
              <a:solidFill>
                <a:srgbClr val="0000FF"/>
              </a:solidFill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3218718" y="4299135"/>
            <a:ext cx="1980434" cy="11570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1200"/>
              </a:spcBef>
              <a:buNone/>
            </a:pPr>
            <a:r>
              <a:rPr lang="en-US" sz="2400" dirty="0" smtClean="0">
                <a:solidFill>
                  <a:srgbClr val="0000FF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Jam X </a:t>
            </a:r>
            <a:r>
              <a:rPr lang="en-US" sz="2400" dirty="0">
                <a:solidFill>
                  <a:srgbClr val="0000FF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to drive the target away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2547292" y="4558644"/>
            <a:ext cx="570773" cy="574703"/>
          </a:xfrm>
          <a:prstGeom prst="rightArrow">
            <a:avLst>
              <a:gd name="adj1" fmla="val 50000"/>
              <a:gd name="adj2" fmla="val 47514"/>
            </a:avLst>
          </a:prstGeom>
          <a:solidFill>
            <a:schemeClr val="bg1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5208330" y="4558644"/>
            <a:ext cx="570773" cy="574703"/>
          </a:xfrm>
          <a:prstGeom prst="rightArrow">
            <a:avLst>
              <a:gd name="adj1" fmla="val 50000"/>
              <a:gd name="adj2" fmla="val 47514"/>
            </a:avLst>
          </a:prstGeom>
          <a:solidFill>
            <a:schemeClr val="bg1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2"/>
          <p:cNvSpPr txBox="1">
            <a:spLocks/>
          </p:cNvSpPr>
          <p:nvPr/>
        </p:nvSpPr>
        <p:spPr>
          <a:xfrm>
            <a:off x="5843453" y="4299135"/>
            <a:ext cx="2445330" cy="12797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1200"/>
              </a:spcBef>
              <a:buNone/>
            </a:pPr>
            <a:r>
              <a:rPr lang="en-US" sz="2400" dirty="0" smtClean="0">
                <a:solidFill>
                  <a:srgbClr val="0000FF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Enforced cooperation </a:t>
            </a:r>
            <a:r>
              <a:rPr lang="en-US" sz="2400" dirty="0">
                <a:solidFill>
                  <a:srgbClr val="0000FF"/>
                </a:solidFill>
                <a:ea typeface="Adobe Ming Std L" panose="02020300000000000000" pitchFamily="18" charset="-128"/>
                <a:cs typeface="Arial" panose="020B0604020202020204" pitchFamily="34" charset="0"/>
              </a:rPr>
              <a:t>to avoid interference</a:t>
            </a:r>
          </a:p>
        </p:txBody>
      </p:sp>
    </p:spTree>
    <p:extLst>
      <p:ext uri="{BB962C8B-B14F-4D97-AF65-F5344CB8AC3E}">
        <p14:creationId xmlns:p14="http://schemas.microsoft.com/office/powerpoint/2010/main" val="2146991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  <p:bldP spid="18" grpId="0"/>
      <p:bldP spid="19" grpId="0" animBg="1"/>
      <p:bldP spid="20" grpId="0" animBg="1"/>
      <p:bldP spid="2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 txBox="1">
            <a:spLocks noGrp="1"/>
          </p:cNvSpPr>
          <p:nvPr>
            <p:ph type="body" idx="1"/>
          </p:nvPr>
        </p:nvSpPr>
        <p:spPr>
          <a:xfrm>
            <a:off x="416560" y="1185796"/>
            <a:ext cx="8300720" cy="56791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+mj-lt"/>
                <a:cs typeface="Arial" pitchFamily="34" charset="0"/>
              </a:rPr>
              <a:t>Implementation</a:t>
            </a:r>
          </a:p>
          <a:p>
            <a:pPr marL="457200" lvl="1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dirty="0" err="1" smtClean="0">
                <a:latin typeface="+mn-lt"/>
                <a:cs typeface="Arial" pitchFamily="34" charset="0"/>
              </a:rPr>
              <a:t>Implmented</a:t>
            </a:r>
            <a:r>
              <a:rPr lang="en-US" sz="2400" dirty="0" smtClean="0">
                <a:latin typeface="+mn-lt"/>
                <a:cs typeface="Arial" pitchFamily="34" charset="0"/>
              </a:rPr>
              <a:t> on two </a:t>
            </a:r>
            <a:r>
              <a:rPr lang="en-US" sz="2400" dirty="0" err="1" smtClean="0">
                <a:latin typeface="+mn-lt"/>
                <a:cs typeface="Arial" pitchFamily="34" charset="0"/>
              </a:rPr>
              <a:t>Ubertooth</a:t>
            </a:r>
            <a:r>
              <a:rPr lang="en-US" sz="2400" dirty="0" smtClean="0">
                <a:latin typeface="+mn-lt"/>
                <a:cs typeface="Arial" pitchFamily="34" charset="0"/>
              </a:rPr>
              <a:t>, costs $160</a:t>
            </a:r>
          </a:p>
          <a:p>
            <a:pPr marL="457200" lvl="1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Optimized </a:t>
            </a:r>
            <a:r>
              <a:rPr lang="en-US" sz="2400" dirty="0" err="1" smtClean="0">
                <a:latin typeface="+mn-lt"/>
                <a:cs typeface="Arial" pitchFamily="34" charset="0"/>
              </a:rPr>
              <a:t>Ubertooth</a:t>
            </a:r>
            <a:r>
              <a:rPr lang="en-US" sz="2400" dirty="0" smtClean="0">
                <a:latin typeface="+mn-lt"/>
                <a:cs typeface="Arial" pitchFamily="34" charset="0"/>
              </a:rPr>
              <a:t> firmware for real-time hopping</a:t>
            </a:r>
          </a:p>
          <a:p>
            <a:pPr marL="457200" lvl="1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Offloading computation-intensive tasks to commodity laptop</a:t>
            </a:r>
          </a:p>
          <a:p>
            <a:pPr marL="0" indent="0">
              <a:lnSpc>
                <a:spcPct val="100000"/>
              </a:lnSpc>
              <a:spcBef>
                <a:spcPts val="1800"/>
              </a:spcBef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+mj-lt"/>
                <a:cs typeface="Arial" pitchFamily="34" charset="0"/>
              </a:rPr>
              <a:t>Experiment setup</a:t>
            </a:r>
          </a:p>
          <a:p>
            <a:pPr marL="457200" lvl="1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52 Bluetooth devices (headsets, smartphones …)</a:t>
            </a:r>
          </a:p>
          <a:p>
            <a:pPr marL="457200" lvl="1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dirty="0">
                <a:latin typeface="+mn-lt"/>
                <a:cs typeface="Arial" pitchFamily="34" charset="0"/>
              </a:rPr>
              <a:t>Baseline – Basic hopping sniffer, no selective </a:t>
            </a:r>
            <a:r>
              <a:rPr lang="en-US" sz="2400" dirty="0" smtClean="0">
                <a:latin typeface="+mn-lt"/>
                <a:cs typeface="Arial" pitchFamily="34" charset="0"/>
              </a:rPr>
              <a:t>jamming</a:t>
            </a:r>
          </a:p>
          <a:p>
            <a:pPr marL="457200" lvl="1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Benchmarks with controlled interference</a:t>
            </a:r>
          </a:p>
          <a:p>
            <a:pPr marL="457200" lvl="1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Collocated with a Wi-Fi based enterprise WLAN</a:t>
            </a:r>
          </a:p>
          <a:p>
            <a:pPr marL="457200" lvl="1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endParaRPr lang="en-US" sz="2400" dirty="0" smtClean="0">
              <a:latin typeface="+mn-lt"/>
              <a:cs typeface="Arial" pitchFamily="34" charset="0"/>
            </a:endParaRPr>
          </a:p>
          <a:p>
            <a:pPr marL="685800" lvl="1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endParaRPr lang="en-US" dirty="0" smtClean="0">
              <a:latin typeface="+mn-lt"/>
              <a:cs typeface="Arial" pitchFamily="34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70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0679" y="1520012"/>
            <a:ext cx="4407271" cy="322072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21</a:t>
            </a:r>
            <a:endParaRPr lang="en-US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329113" y="2075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Packet Capture Rate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357510" y="4543378"/>
            <a:ext cx="4348479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latin typeface="+mj-lt"/>
              </a:rPr>
              <a:t>different locations of an office-building</a:t>
            </a:r>
            <a:endParaRPr lang="en-US" sz="2000" b="1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57073" y="5048557"/>
            <a:ext cx="756430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F0000"/>
                </a:solidFill>
                <a:latin typeface="+mj-lt"/>
              </a:rPr>
              <a:t>&gt;</a:t>
            </a:r>
            <a:r>
              <a:rPr lang="en-US" sz="2800" dirty="0">
                <a:solidFill>
                  <a:srgbClr val="FF0000"/>
                </a:solidFill>
              </a:rPr>
              <a:t>90% </a:t>
            </a:r>
            <a:r>
              <a:rPr lang="en-US" sz="2800" dirty="0" smtClean="0">
                <a:solidFill>
                  <a:srgbClr val="FF0000"/>
                </a:solidFill>
              </a:rPr>
              <a:t>capture </a:t>
            </a:r>
            <a:r>
              <a:rPr lang="en-US" sz="2800" dirty="0">
                <a:solidFill>
                  <a:srgbClr val="FF0000"/>
                </a:solidFill>
              </a:rPr>
              <a:t>rate w/ interference from a large-scale, commodity Wi-Fi network</a:t>
            </a:r>
          </a:p>
        </p:txBody>
      </p:sp>
    </p:spTree>
    <p:extLst>
      <p:ext uri="{BB962C8B-B14F-4D97-AF65-F5344CB8AC3E}">
        <p14:creationId xmlns:p14="http://schemas.microsoft.com/office/powerpoint/2010/main" val="1969814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310" y="1589552"/>
            <a:ext cx="4428172" cy="330136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21</a:t>
            </a:r>
            <a:endParaRPr lang="en-US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329113" y="2075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Packet Capture Rate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432483" y="5061663"/>
            <a:ext cx="64121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smtClean="0">
                <a:solidFill>
                  <a:srgbClr val="FF0000"/>
                </a:solidFill>
                <a:latin typeface="+mj-lt"/>
              </a:rPr>
              <a:t>high </a:t>
            </a:r>
            <a:r>
              <a:rPr lang="en-US" sz="2800" b="1" dirty="0" smtClean="0">
                <a:solidFill>
                  <a:srgbClr val="FF0000"/>
                </a:solidFill>
                <a:latin typeface="+mj-lt"/>
              </a:rPr>
              <a:t>packet capture rate up to 20 meters</a:t>
            </a:r>
            <a:endParaRPr lang="en-US" sz="28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3252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395" y="3633597"/>
            <a:ext cx="2563630" cy="2307971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329113" y="1059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Practical Countermeasure</a:t>
            </a:r>
            <a:endParaRPr lang="en-US" sz="48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22</a:t>
            </a:r>
            <a:endParaRPr lang="en-US" dirty="0"/>
          </a:p>
        </p:txBody>
      </p:sp>
      <p:sp>
        <p:nvSpPr>
          <p:cNvPr id="7" name="Text Placeholder 3"/>
          <p:cNvSpPr txBox="1">
            <a:spLocks noGrp="1"/>
          </p:cNvSpPr>
          <p:nvPr>
            <p:ph type="body" idx="1"/>
          </p:nvPr>
        </p:nvSpPr>
        <p:spPr>
          <a:xfrm>
            <a:off x="609383" y="1228262"/>
            <a:ext cx="8123975" cy="2578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Pseudo-randomly flip subchannel status</a:t>
            </a:r>
          </a:p>
          <a:p>
            <a:pPr marL="514350" lvl="1" indent="-34290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Calibri" pitchFamily="34" charset="0"/>
                <a:cs typeface="Calibri" pitchFamily="34" charset="0"/>
              </a:rPr>
              <a:t>Disturb the clock acquisition algorithm</a:t>
            </a:r>
          </a:p>
          <a:p>
            <a:pPr marL="514350" lvl="1" indent="-34290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Calibri" pitchFamily="34" charset="0"/>
                <a:cs typeface="Calibri" pitchFamily="34" charset="0"/>
              </a:rPr>
              <a:t>Interfere with subchannel classification</a:t>
            </a:r>
          </a:p>
          <a:p>
            <a:pPr marL="514350" lvl="1" indent="-34290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Calibri" pitchFamily="34" charset="0"/>
                <a:cs typeface="Calibri" pitchFamily="34" charset="0"/>
              </a:rPr>
              <a:t>Can be implemented using a user-space script</a:t>
            </a:r>
          </a:p>
          <a:p>
            <a:pPr marL="514350" lvl="1" indent="-342900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Calibri" pitchFamily="34" charset="0"/>
                <a:cs typeface="Calibri" pitchFamily="34" charset="0"/>
              </a:rPr>
              <a:t>No modification to peripheral devices</a:t>
            </a:r>
          </a:p>
          <a:p>
            <a:pPr marL="742950" lvl="1" indent="-285750"/>
            <a:endParaRPr lang="en-US" sz="2000" dirty="0" smtClean="0">
              <a:latin typeface="Calibri" pitchFamily="34" charset="0"/>
              <a:cs typeface="Calibri" pitchFamily="34" charset="0"/>
            </a:endParaRPr>
          </a:p>
          <a:p>
            <a:pPr marL="742950" lvl="1" indent="-285750"/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2486" y="3653917"/>
            <a:ext cx="2563630" cy="231013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 rot="16200000">
            <a:off x="966893" y="4392343"/>
            <a:ext cx="1941340" cy="3107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 rot="16200000">
            <a:off x="-63123" y="4417619"/>
            <a:ext cx="2050433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 smtClean="0">
                <a:cs typeface="Arial" pitchFamily="34" charset="0"/>
              </a:rPr>
              <a:t>Mean opinion score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 rot="16200000">
            <a:off x="4421365" y="4392343"/>
            <a:ext cx="1941340" cy="3107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52102" y="3525237"/>
            <a:ext cx="10221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cs typeface="Arial" pitchFamily="34" charset="0"/>
              </a:rPr>
              <a:t>Excellent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463368" y="3937668"/>
            <a:ext cx="696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cs typeface="Arial" pitchFamily="34" charset="0"/>
              </a:rPr>
              <a:t>Good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604139" y="4347640"/>
            <a:ext cx="527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cs typeface="Arial" pitchFamily="34" charset="0"/>
              </a:rPr>
              <a:t>Fair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548339" y="4783076"/>
            <a:ext cx="6224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cs typeface="Arial" pitchFamily="34" charset="0"/>
              </a:rPr>
              <a:t>Poor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591411" y="5157835"/>
            <a:ext cx="5421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cs typeface="Arial" pitchFamily="34" charset="0"/>
              </a:rPr>
              <a:t>Bad</a:t>
            </a:r>
          </a:p>
        </p:txBody>
      </p:sp>
      <p:sp>
        <p:nvSpPr>
          <p:cNvPr id="19" name="Rectangle 18"/>
          <p:cNvSpPr/>
          <p:nvPr/>
        </p:nvSpPr>
        <p:spPr>
          <a:xfrm rot="16200000">
            <a:off x="4525367" y="4385332"/>
            <a:ext cx="1941340" cy="3107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 rot="16200000">
            <a:off x="3495351" y="4410608"/>
            <a:ext cx="2050433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 smtClean="0">
                <a:cs typeface="Arial" pitchFamily="34" charset="0"/>
              </a:rPr>
              <a:t>Mean opinion score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710576" y="3518226"/>
            <a:ext cx="10221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cs typeface="Arial" pitchFamily="34" charset="0"/>
              </a:rPr>
              <a:t>Excellent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021842" y="3930657"/>
            <a:ext cx="696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cs typeface="Arial" pitchFamily="34" charset="0"/>
              </a:rPr>
              <a:t>Good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162613" y="4340629"/>
            <a:ext cx="527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cs typeface="Arial" pitchFamily="34" charset="0"/>
              </a:rPr>
              <a:t>Fair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106813" y="4776065"/>
            <a:ext cx="6224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cs typeface="Arial" pitchFamily="34" charset="0"/>
              </a:rPr>
              <a:t>Poor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149885" y="5150824"/>
            <a:ext cx="5421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cs typeface="Arial" pitchFamily="34" charset="0"/>
              </a:rPr>
              <a:t>Bad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644779" y="5960914"/>
            <a:ext cx="29385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(a) Without countermeasure</a:t>
            </a:r>
            <a:endParaRPr lang="en-US" dirty="0">
              <a:latin typeface="+mj-l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67794" y="5932573"/>
            <a:ext cx="33821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(b) With countermeasure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2074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29113" y="12626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Conclusion</a:t>
            </a:r>
          </a:p>
        </p:txBody>
      </p:sp>
      <p:sp>
        <p:nvSpPr>
          <p:cNvPr id="3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23</a:t>
            </a:r>
            <a:endParaRPr lang="en-US" dirty="0"/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189012" y="1107846"/>
            <a:ext cx="8690828" cy="510293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>
                <a:latin typeface="+mj-lt"/>
                <a:cs typeface="Arial" panose="020B0604020202020204" pitchFamily="34" charset="0"/>
              </a:rPr>
              <a:t>BlueEar: A dual-radio system for Bluetooth traffic sniffing</a:t>
            </a:r>
          </a:p>
          <a:p>
            <a:pPr marL="640080" lvl="1"/>
            <a:r>
              <a:rPr lang="en-US" sz="2400" dirty="0" smtClean="0">
                <a:latin typeface="+mj-lt"/>
                <a:cs typeface="Arial" panose="020B0604020202020204" pitchFamily="34" charset="0"/>
              </a:rPr>
              <a:t>Sniff Bluetooth traffic based on novel architecture and algorithms</a:t>
            </a:r>
          </a:p>
          <a:p>
            <a:pPr marL="640080" lvl="1"/>
            <a:r>
              <a:rPr lang="en-US" sz="2400" dirty="0" smtClean="0">
                <a:latin typeface="+mj-lt"/>
                <a:cs typeface="Arial" panose="020B0604020202020204" pitchFamily="34" charset="0"/>
              </a:rPr>
              <a:t>Implement using general, inexpensive wireless hardware</a:t>
            </a:r>
          </a:p>
          <a:p>
            <a:pPr marL="640080" lvl="1"/>
            <a:r>
              <a:rPr lang="en-US" sz="2400" dirty="0" smtClean="0">
                <a:latin typeface="+mj-lt"/>
                <a:cs typeface="Arial" panose="020B0604020202020204" pitchFamily="34" charset="0"/>
              </a:rPr>
              <a:t>Maintain high packet capture rate despite complex interference conditions</a:t>
            </a:r>
            <a:endParaRPr lang="en-US" sz="2000" dirty="0">
              <a:latin typeface="+mj-lt"/>
              <a:cs typeface="Arial" panose="020B0604020202020204" pitchFamily="34" charset="0"/>
            </a:endParaRPr>
          </a:p>
          <a:p>
            <a:pPr>
              <a:spcBef>
                <a:spcPts val="2400"/>
              </a:spcBef>
            </a:pPr>
            <a:r>
              <a:rPr lang="en-US" sz="2800" b="1" dirty="0" smtClean="0">
                <a:latin typeface="+mj-lt"/>
                <a:cs typeface="Arial" panose="020B0604020202020204" pitchFamily="34" charset="0"/>
              </a:rPr>
              <a:t>Privacy Implications and Countermeasure</a:t>
            </a:r>
          </a:p>
          <a:p>
            <a:pPr marL="640080" lvl="1"/>
            <a:r>
              <a:rPr lang="en-US" sz="2400" dirty="0" smtClean="0">
                <a:latin typeface="+mj-lt"/>
                <a:cs typeface="Arial" panose="020B0604020202020204" pitchFamily="34" charset="0"/>
              </a:rPr>
              <a:t>Re-define the bar of Bluetooth traffic sniffing</a:t>
            </a:r>
          </a:p>
          <a:p>
            <a:pPr marL="914400" lvl="2"/>
            <a:r>
              <a:rPr lang="en-US" dirty="0" smtClean="0">
                <a:latin typeface="+mj-lt"/>
                <a:cs typeface="Arial" panose="020B0604020202020204" pitchFamily="34" charset="0"/>
              </a:rPr>
              <a:t>Reducing sniffer cost by </a:t>
            </a:r>
            <a:r>
              <a:rPr lang="en-US" b="1" dirty="0" smtClean="0">
                <a:latin typeface="+mj-lt"/>
                <a:cs typeface="Arial" panose="020B0604020202020204" pitchFamily="34" charset="0"/>
              </a:rPr>
              <a:t>100-fold</a:t>
            </a:r>
            <a:endParaRPr lang="en-US" b="1" dirty="0">
              <a:latin typeface="+mj-lt"/>
              <a:cs typeface="Arial" panose="020B0604020202020204" pitchFamily="34" charset="0"/>
            </a:endParaRPr>
          </a:p>
          <a:p>
            <a:pPr marL="640080" lvl="1"/>
            <a:r>
              <a:rPr lang="en-US" sz="2400" dirty="0" smtClean="0">
                <a:latin typeface="+mj-lt"/>
                <a:cs typeface="Arial" panose="020B0604020202020204" pitchFamily="34" charset="0"/>
              </a:rPr>
              <a:t>Call for research efforts for enhancing Bluetooth security</a:t>
            </a:r>
          </a:p>
          <a:p>
            <a:pPr marL="640080" lvl="1"/>
            <a:r>
              <a:rPr lang="en-US" sz="2400" dirty="0" smtClean="0">
                <a:latin typeface="+mj-lt"/>
                <a:cs typeface="Arial" panose="020B0604020202020204" pitchFamily="34" charset="0"/>
              </a:rPr>
              <a:t>Explored simple and practical countermeasure</a:t>
            </a:r>
          </a:p>
        </p:txBody>
      </p:sp>
    </p:spTree>
    <p:extLst>
      <p:ext uri="{BB962C8B-B14F-4D97-AF65-F5344CB8AC3E}">
        <p14:creationId xmlns:p14="http://schemas.microsoft.com/office/powerpoint/2010/main" val="326106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856791" y="1618246"/>
            <a:ext cx="5579707" cy="123692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800" dirty="0">
                <a:solidFill>
                  <a:srgbClr val="FF0000"/>
                </a:solidFill>
                <a:cs typeface="Calibri" pitchFamily="34" charset="0"/>
              </a:rPr>
              <a:t>Thank you !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957803" y="3372401"/>
            <a:ext cx="2789853" cy="1236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r>
              <a:rPr lang="en-US" sz="8800" dirty="0">
                <a:solidFill>
                  <a:srgbClr val="FF0000"/>
                </a:solidFill>
                <a:latin typeface="+mj-lt"/>
                <a:cs typeface="Calibri" pitchFamily="34" charset="0"/>
              </a:rPr>
              <a:t>Q/A</a:t>
            </a:r>
          </a:p>
        </p:txBody>
      </p:sp>
    </p:spTree>
    <p:extLst>
      <p:ext uri="{BB962C8B-B14F-4D97-AF65-F5344CB8AC3E}">
        <p14:creationId xmlns:p14="http://schemas.microsoft.com/office/powerpoint/2010/main" val="1621692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329113" y="207549"/>
            <a:ext cx="8343285" cy="95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078C0"/>
                </a:solidFill>
                <a:latin typeface="Comic Sans MS"/>
                <a:ea typeface="+mj-ea"/>
                <a:cs typeface="+mj-cs"/>
              </a:defRPr>
            </a:lvl1pPr>
          </a:lstStyle>
          <a:p>
            <a:pPr algn="l"/>
            <a:r>
              <a:rPr lang="en-US" sz="5400" dirty="0" smtClean="0">
                <a:solidFill>
                  <a:srgbClr val="FF0000"/>
                </a:solidFill>
                <a:latin typeface="+mj-lt"/>
                <a:cs typeface="Calibri" pitchFamily="34" charset="0"/>
              </a:rPr>
              <a:t>Bluetooth Privacy</a:t>
            </a:r>
            <a:endParaRPr lang="en-US" sz="5400" dirty="0">
              <a:solidFill>
                <a:srgbClr val="FF0000"/>
              </a:solidFill>
              <a:latin typeface="+mj-lt"/>
              <a:cs typeface="Calibri" pitchFamily="34" charset="0"/>
            </a:endParaRPr>
          </a:p>
        </p:txBody>
      </p:sp>
      <p:sp>
        <p:nvSpPr>
          <p:cNvPr id="9" name="Text Placeholder 3"/>
          <p:cNvSpPr txBox="1">
            <a:spLocks/>
          </p:cNvSpPr>
          <p:nvPr/>
        </p:nvSpPr>
        <p:spPr>
          <a:xfrm>
            <a:off x="264238" y="1354375"/>
            <a:ext cx="8251112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latin typeface="+mj-lt"/>
                <a:cs typeface="Calibri" pitchFamily="34" charset="0"/>
              </a:rPr>
              <a:t>Bluetooth encrypts packets using a 128-bit key</a:t>
            </a:r>
            <a:endParaRPr lang="en-US" sz="2800" b="1" dirty="0" smtClean="0">
              <a:latin typeface="+mj-lt"/>
              <a:cs typeface="Arial" pitchFamily="34" charset="0"/>
            </a:endParaRP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264237" y="1955430"/>
            <a:ext cx="8408161" cy="41719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b="1" dirty="0" smtClean="0">
                <a:latin typeface="+mj-lt"/>
                <a:cs typeface="Calibri" pitchFamily="34" charset="0"/>
              </a:rPr>
              <a:t>However, an attacker can …</a:t>
            </a:r>
          </a:p>
          <a:p>
            <a:pPr marL="365760" lvl="1">
              <a:spcBef>
                <a:spcPts val="600"/>
              </a:spcBef>
              <a:spcAft>
                <a:spcPts val="120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Calibri" pitchFamily="34" charset="0"/>
              </a:rPr>
              <a:t>Sniff the pairing process to retrieve the link key [MobiSys’05]</a:t>
            </a:r>
          </a:p>
          <a:p>
            <a:pPr marL="365760" lvl="1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Capture 44.3 MBs of data to crack encryption in </a:t>
            </a:r>
            <a:r>
              <a:rPr lang="en-US" sz="2400" dirty="0">
                <a:latin typeface="+mn-lt"/>
                <a:cs typeface="Arial" pitchFamily="34" charset="0"/>
              </a:rPr>
              <a:t>2</a:t>
            </a:r>
            <a:r>
              <a:rPr lang="en-US" sz="2400" baseline="30000" dirty="0">
                <a:latin typeface="+mn-lt"/>
                <a:cs typeface="Arial" pitchFamily="34" charset="0"/>
              </a:rPr>
              <a:t>38</a:t>
            </a:r>
            <a:r>
              <a:rPr lang="en-US" sz="2400" dirty="0">
                <a:latin typeface="+mn-lt"/>
                <a:cs typeface="Arial" pitchFamily="34" charset="0"/>
              </a:rPr>
              <a:t> operations</a:t>
            </a:r>
            <a:r>
              <a:rPr lang="en-US" sz="2400" dirty="0" smtClean="0">
                <a:latin typeface="+mn-lt"/>
                <a:cs typeface="Arial" pitchFamily="34" charset="0"/>
              </a:rPr>
              <a:t> [Crypto’04, Crypto’05]</a:t>
            </a:r>
          </a:p>
          <a:p>
            <a:pPr marL="365760" lvl="1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+mn-lt"/>
                <a:cs typeface="Arial" pitchFamily="34" charset="0"/>
              </a:rPr>
              <a:t>Inspect traffic pattern to track user activity without decrypting packets [CCS’12, HotMobile’16]</a:t>
            </a:r>
            <a:endParaRPr lang="en-US" dirty="0" smtClean="0">
              <a:latin typeface="+mj-lt"/>
              <a:cs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9144" y="2659788"/>
            <a:ext cx="3052916" cy="36576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69146" y="3257871"/>
            <a:ext cx="3225523" cy="36576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69146" y="4152261"/>
            <a:ext cx="2743200" cy="36576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3"/>
          <p:cNvSpPr txBox="1">
            <a:spLocks/>
          </p:cNvSpPr>
          <p:nvPr/>
        </p:nvSpPr>
        <p:spPr>
          <a:xfrm>
            <a:off x="325836" y="4966159"/>
            <a:ext cx="8346562" cy="6673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endParaRPr lang="en-US" sz="2800" b="1" dirty="0" smtClean="0">
              <a:solidFill>
                <a:srgbClr val="FF0000"/>
              </a:solidFill>
              <a:latin typeface="+mj-lt"/>
              <a:cs typeface="Arial" pitchFamily="34" charset="0"/>
            </a:endParaRPr>
          </a:p>
        </p:txBody>
      </p:sp>
      <p:sp>
        <p:nvSpPr>
          <p:cNvPr id="1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medcitynews.com/wp-content/uploads/question-ar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922" y="436475"/>
            <a:ext cx="3914775" cy="5734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365" y="2029124"/>
            <a:ext cx="5217937" cy="3386139"/>
          </a:xfrm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spcAft>
                <a:spcPts val="3000"/>
              </a:spcAft>
              <a:buNone/>
            </a:pPr>
            <a:r>
              <a:rPr lang="en-US" sz="60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Is Bluetooth secure to traffic </a:t>
            </a:r>
            <a:r>
              <a:rPr lang="en-US" sz="6000" b="1" dirty="0" smtClean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sniffing</a:t>
            </a:r>
            <a:r>
              <a:rPr lang="en-US" sz="60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243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8756"/>
            <a:ext cx="8229600" cy="1072163"/>
          </a:xfrm>
        </p:spPr>
        <p:txBody>
          <a:bodyPr>
            <a:noAutofit/>
          </a:bodyPr>
          <a:lstStyle/>
          <a:p>
            <a:pPr algn="ctr"/>
            <a:r>
              <a:rPr lang="en-US" sz="4800" dirty="0">
                <a:solidFill>
                  <a:srgbClr val="FF0000"/>
                </a:solidFill>
                <a:cs typeface="Arial" panose="020B0604020202020204" pitchFamily="34" charset="0"/>
              </a:rPr>
              <a:t>Basic Frequency Hopping</a:t>
            </a:r>
            <a:endParaRPr lang="en-US" sz="40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cxnSp>
        <p:nvCxnSpPr>
          <p:cNvPr id="105" name="Straight Arrow Connector 104"/>
          <p:cNvCxnSpPr>
            <a:endCxn id="132" idx="0"/>
          </p:cNvCxnSpPr>
          <p:nvPr/>
        </p:nvCxnSpPr>
        <p:spPr>
          <a:xfrm>
            <a:off x="8125421" y="2767554"/>
            <a:ext cx="16625" cy="289274"/>
          </a:xfrm>
          <a:prstGeom prst="straightConnector1">
            <a:avLst/>
          </a:prstGeom>
          <a:ln w="25400">
            <a:solidFill>
              <a:srgbClr val="0000FF"/>
            </a:solidFill>
            <a:prstDash val="sysDot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>
            <a:off x="5915621" y="2767554"/>
            <a:ext cx="290" cy="1529044"/>
          </a:xfrm>
          <a:prstGeom prst="straightConnector1">
            <a:avLst/>
          </a:prstGeom>
          <a:ln w="25400">
            <a:solidFill>
              <a:srgbClr val="0000FF"/>
            </a:solidFill>
            <a:prstDash val="sysDot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>
            <a:off x="6468071" y="2767554"/>
            <a:ext cx="0" cy="238475"/>
          </a:xfrm>
          <a:prstGeom prst="straightConnector1">
            <a:avLst/>
          </a:prstGeom>
          <a:ln w="25400">
            <a:solidFill>
              <a:srgbClr val="0000FF"/>
            </a:solidFill>
            <a:prstDash val="sysDot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7020521" y="2767554"/>
            <a:ext cx="0" cy="971303"/>
          </a:xfrm>
          <a:prstGeom prst="straightConnector1">
            <a:avLst/>
          </a:prstGeom>
          <a:ln w="25400">
            <a:solidFill>
              <a:srgbClr val="0000FF"/>
            </a:solidFill>
            <a:prstDash val="sysDot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>
            <a:off x="7572971" y="2767554"/>
            <a:ext cx="15896" cy="2222646"/>
          </a:xfrm>
          <a:prstGeom prst="straightConnector1">
            <a:avLst/>
          </a:prstGeom>
          <a:ln w="25400">
            <a:solidFill>
              <a:srgbClr val="0000FF"/>
            </a:solidFill>
            <a:prstDash val="sysDot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33" name="Text Placeholder 3"/>
          <p:cNvSpPr txBox="1">
            <a:spLocks/>
          </p:cNvSpPr>
          <p:nvPr/>
        </p:nvSpPr>
        <p:spPr>
          <a:xfrm>
            <a:off x="4383184" y="5365014"/>
            <a:ext cx="812552" cy="39775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Time</a:t>
            </a:r>
            <a:endParaRPr lang="en-US" sz="1600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02" name="Rectangle 101"/>
          <p:cNvSpPr/>
          <p:nvPr/>
        </p:nvSpPr>
        <p:spPr>
          <a:xfrm rot="16200000">
            <a:off x="3529857" y="4110606"/>
            <a:ext cx="256718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cs typeface="Arial" panose="020B0604020202020204" pitchFamily="34" charset="0"/>
              </a:rPr>
              <a:t>Subchannel</a:t>
            </a:r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103" name="Text Placeholder 3"/>
          <p:cNvSpPr txBox="1">
            <a:spLocks/>
          </p:cNvSpPr>
          <p:nvPr/>
        </p:nvSpPr>
        <p:spPr>
          <a:xfrm>
            <a:off x="5543541" y="6089858"/>
            <a:ext cx="3310474" cy="46166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Clock</a:t>
            </a:r>
            <a:endParaRPr lang="en-US" sz="1400" b="1" dirty="0">
              <a:solidFill>
                <a:srgbClr val="FF0000"/>
              </a:solidFill>
              <a:latin typeface="+mj-lt"/>
              <a:cs typeface="Arial" panose="020B0604020202020204" pitchFamily="34" charset="0"/>
            </a:endParaRPr>
          </a:p>
        </p:txBody>
      </p:sp>
      <p:cxnSp>
        <p:nvCxnSpPr>
          <p:cNvPr id="106" name="Straight Arrow Connector 105"/>
          <p:cNvCxnSpPr/>
          <p:nvPr/>
        </p:nvCxnSpPr>
        <p:spPr>
          <a:xfrm>
            <a:off x="5137814" y="3299705"/>
            <a:ext cx="3519401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prstDash val="sysDot"/>
            <a:headEnd type="none"/>
            <a:tailEnd type="non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>
            <a:off x="5127298" y="4018063"/>
            <a:ext cx="3519401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prstDash val="sysDot"/>
            <a:headEnd type="none"/>
            <a:tailEnd type="non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5137814" y="4586279"/>
            <a:ext cx="3519401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prstDash val="sysDot"/>
            <a:headEnd type="none"/>
            <a:tailEnd type="non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5137814" y="5286563"/>
            <a:ext cx="3519401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prstDash val="sysDot"/>
            <a:headEnd type="none"/>
            <a:tailEnd type="non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5345232" y="5732754"/>
            <a:ext cx="3291840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11" name="Rectangle 110"/>
          <p:cNvSpPr/>
          <p:nvPr/>
        </p:nvSpPr>
        <p:spPr>
          <a:xfrm rot="5400000">
            <a:off x="5019604" y="3438351"/>
            <a:ext cx="383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sp>
        <p:nvSpPr>
          <p:cNvPr id="112" name="Rectangle 111"/>
          <p:cNvSpPr/>
          <p:nvPr/>
        </p:nvSpPr>
        <p:spPr>
          <a:xfrm rot="5400000">
            <a:off x="5004582" y="4061821"/>
            <a:ext cx="383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sp>
        <p:nvSpPr>
          <p:cNvPr id="113" name="Rectangle 112"/>
          <p:cNvSpPr/>
          <p:nvPr/>
        </p:nvSpPr>
        <p:spPr>
          <a:xfrm rot="5400000">
            <a:off x="5019604" y="4692453"/>
            <a:ext cx="383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4861733" y="3095157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cs typeface="Arial" panose="020B0604020202020204" pitchFamily="34" charset="0"/>
              </a:rPr>
              <a:t>79</a:t>
            </a:r>
            <a:endParaRPr lang="en-US" b="1" dirty="0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4861298" y="3789657"/>
            <a:ext cx="495649" cy="458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50</a:t>
            </a:r>
            <a:endParaRPr lang="en-US" b="1" dirty="0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861298" y="4361987"/>
            <a:ext cx="495649" cy="458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40</a:t>
            </a:r>
            <a:endParaRPr lang="en-US" b="1" dirty="0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4861298" y="5051214"/>
            <a:ext cx="495649" cy="458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10</a:t>
            </a:r>
            <a:endParaRPr lang="en-US" b="1" dirty="0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5639686" y="4347398"/>
            <a:ext cx="552450" cy="436311"/>
          </a:xfrm>
          <a:prstGeom prst="rect">
            <a:avLst/>
          </a:prstGeom>
          <a:solidFill>
            <a:srgbClr val="0000F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191846" y="3056828"/>
            <a:ext cx="552450" cy="436311"/>
          </a:xfrm>
          <a:prstGeom prst="rect">
            <a:avLst/>
          </a:prstGeom>
          <a:solidFill>
            <a:srgbClr val="0000F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Arial" panose="020B0604020202020204" pitchFamily="34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6744296" y="3789657"/>
            <a:ext cx="552450" cy="436311"/>
          </a:xfrm>
          <a:prstGeom prst="rect">
            <a:avLst/>
          </a:prstGeom>
          <a:solidFill>
            <a:srgbClr val="0000F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7312642" y="5040999"/>
            <a:ext cx="552450" cy="436311"/>
          </a:xfrm>
          <a:prstGeom prst="rect">
            <a:avLst/>
          </a:prstGeom>
          <a:solidFill>
            <a:srgbClr val="0000F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7865821" y="3056828"/>
            <a:ext cx="552450" cy="436311"/>
          </a:xfrm>
          <a:prstGeom prst="rect">
            <a:avLst/>
          </a:prstGeom>
          <a:solidFill>
            <a:srgbClr val="0000F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134" name="Rectangle 133"/>
          <p:cNvSpPr/>
          <p:nvPr/>
        </p:nvSpPr>
        <p:spPr>
          <a:xfrm rot="5400000">
            <a:off x="5019604" y="5394805"/>
            <a:ext cx="3830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cxnSp>
        <p:nvCxnSpPr>
          <p:cNvPr id="135" name="Straight Arrow Connector 134"/>
          <p:cNvCxnSpPr/>
          <p:nvPr/>
        </p:nvCxnSpPr>
        <p:spPr>
          <a:xfrm rot="16200000">
            <a:off x="4063042" y="4463377"/>
            <a:ext cx="2761258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44" name="Text Placeholder 3"/>
          <p:cNvSpPr txBox="1">
            <a:spLocks/>
          </p:cNvSpPr>
          <p:nvPr/>
        </p:nvSpPr>
        <p:spPr>
          <a:xfrm>
            <a:off x="60279" y="1626494"/>
            <a:ext cx="5144448" cy="19562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b="1" dirty="0" smtClean="0">
                <a:latin typeface="+mj-lt"/>
                <a:cs typeface="Arial" panose="020B0604020202020204" pitchFamily="34" charset="0"/>
              </a:rPr>
              <a:t>Switch b/w 79 </a:t>
            </a:r>
            <a:r>
              <a:rPr lang="en-US" sz="2400" b="1" dirty="0" err="1" smtClean="0">
                <a:latin typeface="+mj-lt"/>
                <a:cs typeface="Arial" panose="020B0604020202020204" pitchFamily="34" charset="0"/>
              </a:rPr>
              <a:t>subchannels</a:t>
            </a:r>
            <a:r>
              <a:rPr lang="en-US" sz="2400" b="1" dirty="0" smtClean="0">
                <a:latin typeface="+mj-lt"/>
                <a:cs typeface="Arial" panose="020B0604020202020204" pitchFamily="34" charset="0"/>
              </a:rPr>
              <a:t> randomly</a:t>
            </a:r>
          </a:p>
          <a:p>
            <a:pPr marL="548640" lvl="1">
              <a:spcBef>
                <a:spcPts val="0"/>
              </a:spcBef>
              <a:spcAft>
                <a:spcPts val="600"/>
              </a:spcAft>
            </a:pPr>
            <a:r>
              <a:rPr lang="en-US" sz="2400" dirty="0" smtClean="0">
                <a:latin typeface="+mn-lt"/>
                <a:cs typeface="Arial" panose="020B0604020202020204" pitchFamily="34" charset="0"/>
              </a:rPr>
              <a:t>1600 hops/s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43" name="Text Placeholder 3"/>
          <p:cNvSpPr txBox="1">
            <a:spLocks/>
          </p:cNvSpPr>
          <p:nvPr/>
        </p:nvSpPr>
        <p:spPr>
          <a:xfrm>
            <a:off x="60280" y="2975348"/>
            <a:ext cx="4579068" cy="27048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b="1" dirty="0" smtClean="0">
                <a:latin typeface="+mj-lt"/>
                <a:cs typeface="Arial" panose="020B0604020202020204" pitchFamily="34" charset="0"/>
              </a:rPr>
              <a:t>Current hop is defined by</a:t>
            </a:r>
          </a:p>
          <a:p>
            <a:pPr marL="548640" lvl="1">
              <a:spcBef>
                <a:spcPts val="0"/>
              </a:spcBef>
              <a:spcAft>
                <a:spcPts val="600"/>
              </a:spcAft>
            </a:pPr>
            <a:r>
              <a:rPr lang="en-US" sz="2400" dirty="0" smtClean="0">
                <a:solidFill>
                  <a:srgbClr val="FF0000"/>
                </a:solidFill>
                <a:latin typeface="+mn-lt"/>
                <a:cs typeface="Arial" panose="020B0604020202020204" pitchFamily="34" charset="0"/>
              </a:rPr>
              <a:t>Device MAC address (public)</a:t>
            </a:r>
          </a:p>
          <a:p>
            <a:pPr marL="731520" lvl="2">
              <a:spcBef>
                <a:spcPts val="0"/>
              </a:spcBef>
              <a:spcAft>
                <a:spcPts val="600"/>
              </a:spcAft>
            </a:pPr>
            <a:r>
              <a:rPr lang="en-US" dirty="0" smtClean="0">
                <a:latin typeface="+mn-lt"/>
                <a:cs typeface="Arial" panose="020B0604020202020204" pitchFamily="34" charset="0"/>
              </a:rPr>
              <a:t>A basic hop seq. of 2</a:t>
            </a:r>
            <a:r>
              <a:rPr lang="en-US" baseline="30000" dirty="0" smtClean="0">
                <a:latin typeface="+mn-lt"/>
                <a:cs typeface="Arial" panose="020B0604020202020204" pitchFamily="34" charset="0"/>
              </a:rPr>
              <a:t>27</a:t>
            </a:r>
            <a:r>
              <a:rPr lang="en-US" dirty="0" smtClean="0">
                <a:latin typeface="+mn-lt"/>
                <a:cs typeface="Arial" panose="020B0604020202020204" pitchFamily="34" charset="0"/>
              </a:rPr>
              <a:t> long</a:t>
            </a:r>
          </a:p>
          <a:p>
            <a:pPr marL="548640" lvl="1">
              <a:spcBef>
                <a:spcPts val="0"/>
              </a:spcBef>
              <a:spcAft>
                <a:spcPts val="600"/>
              </a:spcAft>
            </a:pPr>
            <a:r>
              <a:rPr lang="en-US" sz="2400" dirty="0" smtClean="0">
                <a:solidFill>
                  <a:srgbClr val="FF0000"/>
                </a:solidFill>
                <a:latin typeface="+mn-lt"/>
                <a:cs typeface="Arial" panose="020B0604020202020204" pitchFamily="34" charset="0"/>
              </a:rPr>
              <a:t>A 27-bit logic clock (secret)</a:t>
            </a:r>
          </a:p>
          <a:p>
            <a:pPr marL="731520" lvl="2">
              <a:spcBef>
                <a:spcPts val="0"/>
              </a:spcBef>
              <a:spcAft>
                <a:spcPts val="600"/>
              </a:spcAft>
            </a:pPr>
            <a:r>
              <a:rPr lang="en-US" dirty="0" smtClean="0">
                <a:latin typeface="+mn-lt"/>
                <a:cs typeface="Arial" panose="020B0604020202020204" pitchFamily="34" charset="0"/>
              </a:rPr>
              <a:t>Index of current hop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356947" y="2265974"/>
            <a:ext cx="3395467" cy="433848"/>
          </a:xfrm>
          <a:prstGeom prst="rect">
            <a:avLst/>
          </a:pr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FF"/>
                </a:solidFill>
                <a:latin typeface="+mj-lt"/>
                <a:cs typeface="Arial" panose="020B0604020202020204" pitchFamily="34" charset="0"/>
              </a:rPr>
              <a:t>Basic hop sequence generator</a:t>
            </a:r>
            <a:endParaRPr lang="en-US" sz="2000" b="1" dirty="0">
              <a:solidFill>
                <a:srgbClr val="0000FF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45232" y="1588228"/>
            <a:ext cx="34071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Device MAC Address</a:t>
            </a:r>
            <a:endParaRPr lang="en-US" sz="2400" dirty="0">
              <a:solidFill>
                <a:srgbClr val="FF0000"/>
              </a:solidFill>
              <a:latin typeface="+mj-lt"/>
            </a:endParaRPr>
          </a:p>
        </p:txBody>
      </p:sp>
      <p:cxnSp>
        <p:nvCxnSpPr>
          <p:cNvPr id="49" name="Straight Arrow Connector 48"/>
          <p:cNvCxnSpPr>
            <a:stCxn id="6" idx="2"/>
            <a:endCxn id="47" idx="0"/>
          </p:cNvCxnSpPr>
          <p:nvPr/>
        </p:nvCxnSpPr>
        <p:spPr>
          <a:xfrm>
            <a:off x="7048823" y="1944393"/>
            <a:ext cx="5858" cy="321581"/>
          </a:xfrm>
          <a:prstGeom prst="straightConnector1">
            <a:avLst/>
          </a:prstGeom>
          <a:ln w="25400">
            <a:solidFill>
              <a:srgbClr val="0000FF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5639685" y="5751343"/>
            <a:ext cx="5504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32</a:t>
            </a:r>
            <a:endParaRPr lang="en-US" b="1" dirty="0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6191846" y="5751343"/>
            <a:ext cx="5524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33</a:t>
            </a:r>
            <a:endParaRPr lang="en-US" b="1" dirty="0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6732195" y="5751343"/>
            <a:ext cx="5524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34</a:t>
            </a:r>
            <a:endParaRPr lang="en-US" b="1" dirty="0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7323338" y="5750661"/>
            <a:ext cx="5524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35</a:t>
            </a:r>
            <a:endParaRPr lang="en-US" b="1" dirty="0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5279919" y="5682929"/>
            <a:ext cx="6408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cs typeface="Arial" panose="020B0604020202020204" pitchFamily="34" charset="0"/>
              </a:rPr>
              <a:t>…</a:t>
            </a:r>
            <a:endParaRPr lang="en-US" b="1" dirty="0">
              <a:cs typeface="Arial" panose="020B0604020202020204" pitchFamily="34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7863688" y="5750664"/>
            <a:ext cx="5541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00FF"/>
                </a:solidFill>
                <a:cs typeface="Arial" panose="020B0604020202020204" pitchFamily="34" charset="0"/>
              </a:rPr>
              <a:t>36</a:t>
            </a:r>
            <a:endParaRPr lang="en-US" b="1" dirty="0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8176009" y="5671347"/>
            <a:ext cx="6408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cs typeface="Arial" panose="020B0604020202020204" pitchFamily="34" charset="0"/>
              </a:rPr>
              <a:t>…</a:t>
            </a:r>
            <a:endParaRPr lang="en-US" b="1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58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058754" y="4905114"/>
            <a:ext cx="3040456" cy="597912"/>
          </a:xfrm>
          <a:prstGeom prst="rect">
            <a:avLst/>
          </a:prstGeom>
          <a:pattFill prst="wdDnDiag">
            <a:fgClr>
              <a:schemeClr val="bg1">
                <a:lumMod val="5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 Placeholder 3"/>
          <p:cNvSpPr txBox="1">
            <a:spLocks/>
          </p:cNvSpPr>
          <p:nvPr/>
        </p:nvSpPr>
        <p:spPr>
          <a:xfrm>
            <a:off x="68322" y="1533221"/>
            <a:ext cx="4254689" cy="23865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+mj-lt"/>
                <a:cs typeface="Arial" panose="020B0604020202020204" pitchFamily="34" charset="0"/>
              </a:rPr>
              <a:t>Remaps `bad’ </a:t>
            </a:r>
            <a:r>
              <a:rPr lang="en-US" sz="2400" b="1" dirty="0" err="1">
                <a:latin typeface="+mj-lt"/>
                <a:cs typeface="Arial" panose="020B0604020202020204" pitchFamily="34" charset="0"/>
              </a:rPr>
              <a:t>subchannels</a:t>
            </a:r>
            <a:endParaRPr lang="en-US" sz="2400" b="1" dirty="0">
              <a:latin typeface="+mj-lt"/>
              <a:cs typeface="Arial" panose="020B0604020202020204" pitchFamily="34" charset="0"/>
            </a:endParaRPr>
          </a:p>
          <a:p>
            <a:pPr lvl="1"/>
            <a:r>
              <a:rPr lang="en-US" sz="2400" dirty="0">
                <a:latin typeface="+mn-lt"/>
                <a:cs typeface="Arial" panose="020B0604020202020204" pitchFamily="34" charset="0"/>
              </a:rPr>
              <a:t>MAC address (public)</a:t>
            </a:r>
          </a:p>
          <a:p>
            <a:pPr lvl="1"/>
            <a:r>
              <a:rPr lang="en-US" sz="2400" dirty="0">
                <a:latin typeface="+mn-lt"/>
                <a:cs typeface="Arial" panose="020B0604020202020204" pitchFamily="34" charset="0"/>
              </a:rPr>
              <a:t>Clock (secret)</a:t>
            </a:r>
          </a:p>
          <a:p>
            <a:pPr marL="0" indent="0">
              <a:buNone/>
            </a:pPr>
            <a:endParaRPr lang="en-US" sz="28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 rot="16200000">
            <a:off x="7541262" y="4631061"/>
            <a:ext cx="21986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+mj-lt"/>
                <a:cs typeface="Arial" panose="020B0604020202020204" pitchFamily="34" charset="0"/>
              </a:rPr>
              <a:t>Interference</a:t>
            </a:r>
            <a:endParaRPr lang="en-US" sz="2000" dirty="0">
              <a:latin typeface="+mj-lt"/>
            </a:endParaRPr>
          </a:p>
        </p:txBody>
      </p:sp>
      <p:sp>
        <p:nvSpPr>
          <p:cNvPr id="44" name="Title 1"/>
          <p:cNvSpPr>
            <a:spLocks noGrp="1"/>
          </p:cNvSpPr>
          <p:nvPr>
            <p:ph type="title"/>
          </p:nvPr>
        </p:nvSpPr>
        <p:spPr>
          <a:xfrm>
            <a:off x="457200" y="53956"/>
            <a:ext cx="8229600" cy="1072163"/>
          </a:xfrm>
        </p:spPr>
        <p:txBody>
          <a:bodyPr>
            <a:noAutofit/>
          </a:bodyPr>
          <a:lstStyle/>
          <a:p>
            <a:pPr algn="ctr"/>
            <a:r>
              <a:rPr lang="en-US" sz="4800" dirty="0">
                <a:solidFill>
                  <a:srgbClr val="FF0000"/>
                </a:solidFill>
                <a:cs typeface="Arial" panose="020B0604020202020204" pitchFamily="34" charset="0"/>
              </a:rPr>
              <a:t>Adaptive Frequency Hopping</a:t>
            </a:r>
            <a:endParaRPr lang="en-US" sz="40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cxnSp>
        <p:nvCxnSpPr>
          <p:cNvPr id="46" name="Straight Arrow Connector 45"/>
          <p:cNvCxnSpPr>
            <a:endCxn id="3" idx="3"/>
          </p:cNvCxnSpPr>
          <p:nvPr/>
        </p:nvCxnSpPr>
        <p:spPr>
          <a:xfrm flipH="1" flipV="1">
            <a:off x="8099210" y="5204070"/>
            <a:ext cx="398424" cy="5516"/>
          </a:xfrm>
          <a:prstGeom prst="straightConnector1">
            <a:avLst/>
          </a:prstGeom>
          <a:ln w="25400" cmpd="sng">
            <a:solidFill>
              <a:schemeClr val="tx1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9" name="Text Placeholder 3"/>
          <p:cNvSpPr txBox="1">
            <a:spLocks/>
          </p:cNvSpPr>
          <p:nvPr/>
        </p:nvSpPr>
        <p:spPr>
          <a:xfrm>
            <a:off x="4082605" y="5924877"/>
            <a:ext cx="812552" cy="400156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Time</a:t>
            </a:r>
            <a:endParaRPr lang="en-US" sz="1600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0" name="Rectangle 59"/>
          <p:cNvSpPr/>
          <p:nvPr/>
        </p:nvSpPr>
        <p:spPr>
          <a:xfrm rot="16200000">
            <a:off x="3153806" y="4732251"/>
            <a:ext cx="25826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cs typeface="Arial" panose="020B0604020202020204" pitchFamily="34" charset="0"/>
              </a:rPr>
              <a:t>Subchannel</a:t>
            </a:r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61" name="Text Placeholder 3"/>
          <p:cNvSpPr txBox="1">
            <a:spLocks/>
          </p:cNvSpPr>
          <p:nvPr/>
        </p:nvSpPr>
        <p:spPr>
          <a:xfrm>
            <a:off x="6428974" y="6347973"/>
            <a:ext cx="1758332" cy="400110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000" b="1" dirty="0" smtClean="0">
                <a:latin typeface="+mn-lt"/>
                <a:cs typeface="Arial" panose="020B0604020202020204" pitchFamily="34" charset="0"/>
              </a:rPr>
              <a:t>Clock</a:t>
            </a:r>
            <a:endParaRPr lang="en-US" sz="1600" b="1" dirty="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4667905" y="3915255"/>
            <a:ext cx="3519401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prstDash val="sysDot"/>
            <a:headEnd type="none"/>
            <a:tailEnd type="non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4657389" y="4637944"/>
            <a:ext cx="3519401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prstDash val="sysDot"/>
            <a:headEnd type="none"/>
            <a:tailEnd type="non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4667905" y="5914093"/>
            <a:ext cx="3519401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prstDash val="sysDot"/>
            <a:headEnd type="none"/>
            <a:tailEnd type="non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4908573" y="6329725"/>
            <a:ext cx="3474720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7" name="Rectangle 66"/>
          <p:cNvSpPr/>
          <p:nvPr/>
        </p:nvSpPr>
        <p:spPr>
          <a:xfrm rot="5400000">
            <a:off x="4650138" y="4056128"/>
            <a:ext cx="385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sp>
        <p:nvSpPr>
          <p:cNvPr id="68" name="Rectangle 67"/>
          <p:cNvSpPr/>
          <p:nvPr/>
        </p:nvSpPr>
        <p:spPr>
          <a:xfrm rot="5400000">
            <a:off x="4635116" y="4683358"/>
            <a:ext cx="385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sp>
        <p:nvSpPr>
          <p:cNvPr id="69" name="Rectangle 68"/>
          <p:cNvSpPr/>
          <p:nvPr/>
        </p:nvSpPr>
        <p:spPr>
          <a:xfrm rot="5400000">
            <a:off x="4650138" y="5317793"/>
            <a:ext cx="385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493422" y="3709473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  <a:cs typeface="Arial" panose="020B0604020202020204" pitchFamily="34" charset="0"/>
              </a:rPr>
              <a:t>79</a:t>
            </a:r>
            <a:endParaRPr lang="en-US" b="1" dirty="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4492987" y="4408160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50</a:t>
            </a:r>
            <a:endParaRPr lang="en-US" b="1" dirty="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4492987" y="4983942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cs typeface="Arial" panose="020B0604020202020204" pitchFamily="34" charset="0"/>
              </a:rPr>
              <a:t>40</a:t>
            </a:r>
            <a:endParaRPr lang="en-US" b="1" dirty="0">
              <a:cs typeface="Arial" panose="020B0604020202020204" pitchFamily="34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4492987" y="5677326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10</a:t>
            </a:r>
            <a:endParaRPr lang="en-US" b="1" dirty="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6274387" y="4408160"/>
            <a:ext cx="552450" cy="438943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6842733" y="5667049"/>
            <a:ext cx="552450" cy="438943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7395912" y="3670912"/>
            <a:ext cx="552450" cy="438943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102" name="Rectangle 101"/>
          <p:cNvSpPr/>
          <p:nvPr/>
        </p:nvSpPr>
        <p:spPr>
          <a:xfrm rot="5400000">
            <a:off x="4650138" y="6024380"/>
            <a:ext cx="385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cs typeface="Arial" panose="020B0604020202020204" pitchFamily="34" charset="0"/>
              </a:rPr>
              <a:t>…</a:t>
            </a:r>
          </a:p>
        </p:txBody>
      </p:sp>
      <p:cxnSp>
        <p:nvCxnSpPr>
          <p:cNvPr id="103" name="Straight Arrow Connector 102"/>
          <p:cNvCxnSpPr/>
          <p:nvPr/>
        </p:nvCxnSpPr>
        <p:spPr>
          <a:xfrm rot="16200000">
            <a:off x="3584807" y="5052693"/>
            <a:ext cx="2777910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5" name="Rectangle 74"/>
          <p:cNvSpPr/>
          <p:nvPr/>
        </p:nvSpPr>
        <p:spPr>
          <a:xfrm>
            <a:off x="5736190" y="3670912"/>
            <a:ext cx="521572" cy="438943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Arial" panose="020B0604020202020204" pitchFamily="34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5203342" y="4403493"/>
            <a:ext cx="499733" cy="438943"/>
          </a:xfrm>
          <a:prstGeom prst="rect">
            <a:avLst/>
          </a:prstGeom>
          <a:solidFill>
            <a:srgbClr val="FFC00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cxnSp>
        <p:nvCxnSpPr>
          <p:cNvPr id="49" name="Straight Arrow Connector 48"/>
          <p:cNvCxnSpPr>
            <a:endCxn id="105" idx="0"/>
          </p:cNvCxnSpPr>
          <p:nvPr/>
        </p:nvCxnSpPr>
        <p:spPr>
          <a:xfrm flipH="1">
            <a:off x="5453209" y="2530492"/>
            <a:ext cx="20665" cy="1873001"/>
          </a:xfrm>
          <a:prstGeom prst="straightConnector1">
            <a:avLst/>
          </a:prstGeom>
          <a:ln w="25400">
            <a:solidFill>
              <a:schemeClr val="accent2"/>
            </a:solidFill>
            <a:prstDash val="sysDot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5203342" y="4970531"/>
            <a:ext cx="499733" cy="438943"/>
          </a:xfrm>
          <a:prstGeom prst="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  <a:cs typeface="Arial" panose="020B0604020202020204" pitchFamily="34" charset="0"/>
            </a:endParaRPr>
          </a:p>
        </p:txBody>
      </p:sp>
      <p:sp>
        <p:nvSpPr>
          <p:cNvPr id="74" name="Text Placeholder 3"/>
          <p:cNvSpPr txBox="1">
            <a:spLocks/>
          </p:cNvSpPr>
          <p:nvPr/>
        </p:nvSpPr>
        <p:spPr>
          <a:xfrm>
            <a:off x="71660" y="3293320"/>
            <a:ext cx="4516734" cy="23865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omic Sans MS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+mj-lt"/>
                <a:cs typeface="Arial" panose="020B0604020202020204" pitchFamily="34" charset="0"/>
              </a:rPr>
              <a:t>Vendor-dependent </a:t>
            </a:r>
            <a:r>
              <a:rPr lang="en-US" sz="2400" b="1" dirty="0" smtClean="0">
                <a:latin typeface="+mj-lt"/>
                <a:cs typeface="Arial" panose="020B0604020202020204" pitchFamily="34" charset="0"/>
              </a:rPr>
              <a:t>behavior</a:t>
            </a:r>
            <a:endParaRPr lang="en-US" sz="2400" b="1" dirty="0">
              <a:latin typeface="+mj-lt"/>
              <a:cs typeface="Arial" panose="020B0604020202020204" pitchFamily="34" charset="0"/>
            </a:endParaRPr>
          </a:p>
          <a:p>
            <a:pPr lvl="1"/>
            <a:r>
              <a:rPr lang="en-US" sz="2400" dirty="0">
                <a:latin typeface="+mn-lt"/>
                <a:cs typeface="Arial" panose="020B0604020202020204" pitchFamily="34" charset="0"/>
              </a:rPr>
              <a:t>No standard </a:t>
            </a:r>
            <a:r>
              <a:rPr lang="en-US" sz="2400" dirty="0" smtClean="0">
                <a:latin typeface="+mn-lt"/>
                <a:cs typeface="Arial" panose="020B0604020202020204" pitchFamily="34" charset="0"/>
              </a:rPr>
              <a:t>definition of ‘good’ and ‘bad’ sub- channel conditions</a:t>
            </a:r>
            <a:endParaRPr lang="en-US" sz="2400" dirty="0">
              <a:latin typeface="+mn-lt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8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z="1400" dirty="0" smtClean="0"/>
              <a:t>7</a:t>
            </a:r>
            <a:endParaRPr lang="en-US" dirty="0"/>
          </a:p>
        </p:txBody>
      </p:sp>
      <p:sp>
        <p:nvSpPr>
          <p:cNvPr id="88" name="Rectangle 87"/>
          <p:cNvSpPr/>
          <p:nvPr/>
        </p:nvSpPr>
        <p:spPr>
          <a:xfrm>
            <a:off x="4204985" y="2096644"/>
            <a:ext cx="2502650" cy="433848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Remap Function</a:t>
            </a:r>
            <a:endParaRPr lang="en-US" sz="2400" b="1" dirty="0">
              <a:solidFill>
                <a:srgbClr val="FF0000"/>
              </a:solidFill>
              <a:latin typeface="+mj-lt"/>
              <a:cs typeface="Arial" panose="020B0604020202020204" pitchFamily="34" charset="0"/>
            </a:endParaRPr>
          </a:p>
        </p:txBody>
      </p:sp>
      <p:cxnSp>
        <p:nvCxnSpPr>
          <p:cNvPr id="97" name="Straight Arrow Connector 96"/>
          <p:cNvCxnSpPr/>
          <p:nvPr/>
        </p:nvCxnSpPr>
        <p:spPr>
          <a:xfrm flipH="1" flipV="1">
            <a:off x="6726169" y="2206832"/>
            <a:ext cx="398424" cy="5516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 flipH="1" flipV="1">
            <a:off x="6726169" y="2460608"/>
            <a:ext cx="398424" cy="5516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med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6994674" y="2024925"/>
            <a:ext cx="1147750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MAC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Addr</a:t>
            </a:r>
            <a:r>
              <a:rPr lang="en-US" b="1" dirty="0" smtClean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.</a:t>
            </a:r>
            <a:endParaRPr lang="en-US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991037" y="2312159"/>
            <a:ext cx="115138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Clock</a:t>
            </a:r>
            <a:endParaRPr lang="en-US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6009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88" grpId="0" animBg="1"/>
      <p:bldP spid="9" grpId="0" animBg="1"/>
      <p:bldP spid="9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345"/>
            <a:ext cx="9144000" cy="72442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cs typeface="Arial" panose="020B0604020202020204" pitchFamily="34" charset="0"/>
              </a:rPr>
              <a:t>Sniffing Bluetooth Traffic is Challenging</a:t>
            </a:r>
            <a:endParaRPr lang="en-US" sz="36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327" y="1602819"/>
            <a:ext cx="3300150" cy="691495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Secret </a:t>
            </a:r>
            <a:r>
              <a:rPr lang="en-US" sz="26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clock value</a:t>
            </a:r>
            <a:endParaRPr lang="en-US" sz="2600" dirty="0">
              <a:ea typeface="Adobe Ming Std L" panose="02020300000000000000" pitchFamily="18" charset="-128"/>
              <a:cs typeface="Arial" panose="020B0604020202020204" pitchFamily="34" charset="0"/>
            </a:endParaRPr>
          </a:p>
          <a:p>
            <a:endParaRPr lang="en-US" sz="2800" dirty="0">
              <a:solidFill>
                <a:schemeClr val="bg1">
                  <a:lumMod val="75000"/>
                </a:schemeClr>
              </a:solidFill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4854636" y="1619444"/>
            <a:ext cx="4063895" cy="1439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Don’t </a:t>
            </a:r>
            <a:r>
              <a:rPr lang="en-US" sz="2600">
                <a:ea typeface="Adobe Ming Std L" panose="02020300000000000000" pitchFamily="18" charset="-128"/>
                <a:cs typeface="Arial" panose="020B0604020202020204" pitchFamily="34" charset="0"/>
              </a:rPr>
              <a:t>know </a:t>
            </a:r>
            <a:r>
              <a:rPr lang="en-US" sz="2600" smtClean="0">
                <a:ea typeface="Adobe Ming Std L" panose="02020300000000000000" pitchFamily="18" charset="-128"/>
                <a:cs typeface="Arial" panose="020B0604020202020204" pitchFamily="34" charset="0"/>
              </a:rPr>
              <a:t>the </a:t>
            </a:r>
            <a:r>
              <a:rPr lang="en-US" sz="26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next hop</a:t>
            </a:r>
            <a:endParaRPr lang="en-US" sz="2600" dirty="0"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3840477" y="1812179"/>
            <a:ext cx="1030785" cy="3388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36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345"/>
            <a:ext cx="9144000" cy="72442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cs typeface="Arial" panose="020B0604020202020204" pitchFamily="34" charset="0"/>
              </a:rPr>
              <a:t>Sniffing Bluetooth Traffic is Challenging</a:t>
            </a:r>
            <a:endParaRPr lang="en-US" sz="36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327" y="1602819"/>
            <a:ext cx="3300150" cy="691495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Secret </a:t>
            </a:r>
            <a:r>
              <a:rPr lang="en-US" sz="26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clock value</a:t>
            </a:r>
            <a:endParaRPr lang="en-US" sz="2600" dirty="0">
              <a:ea typeface="Adobe Ming Std L" panose="02020300000000000000" pitchFamily="18" charset="-128"/>
              <a:cs typeface="Arial" panose="020B0604020202020204" pitchFamily="34" charset="0"/>
            </a:endParaRPr>
          </a:p>
          <a:p>
            <a:endParaRPr lang="en-US" sz="2800" dirty="0">
              <a:solidFill>
                <a:schemeClr val="bg1">
                  <a:lumMod val="75000"/>
                </a:schemeClr>
              </a:solidFill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4854637" y="1619444"/>
            <a:ext cx="3888530" cy="1439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Don’t know </a:t>
            </a:r>
            <a:r>
              <a:rPr lang="en-US" sz="26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the next hop</a:t>
            </a:r>
            <a:endParaRPr lang="en-US" sz="2600" dirty="0"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540326" y="2447974"/>
            <a:ext cx="3438281" cy="8038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Vendor-dependent </a:t>
            </a:r>
            <a:r>
              <a:rPr lang="en-US" sz="2600" dirty="0" smtClean="0">
                <a:ea typeface="Adobe Ming Std L" panose="02020300000000000000" pitchFamily="18" charset="-128"/>
                <a:cs typeface="Arial" panose="020B0604020202020204" pitchFamily="34" charset="0"/>
              </a:rPr>
              <a:t>AFH implementation</a:t>
            </a:r>
            <a:endParaRPr lang="en-US" sz="2600" dirty="0">
              <a:ea typeface="Adobe Ming Std L" panose="020203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4849967" y="2447974"/>
            <a:ext cx="4073233" cy="8038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600" dirty="0">
                <a:ea typeface="Adobe Ming Std L" panose="02020300000000000000" pitchFamily="18" charset="-128"/>
                <a:cs typeface="Arial" panose="020B0604020202020204" pitchFamily="34" charset="0"/>
              </a:rPr>
              <a:t>Difficult to follow adaptive hopping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3840477" y="1812179"/>
            <a:ext cx="1030785" cy="3388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8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842565" y="2615931"/>
            <a:ext cx="1030785" cy="3388"/>
          </a:xfrm>
          <a:prstGeom prst="straightConnector1">
            <a:avLst/>
          </a:prstGeom>
          <a:ln w="12700" cmpd="sng">
            <a:solidFill>
              <a:srgbClr val="FF0000"/>
            </a:solidFill>
            <a:prstDash val="solid"/>
            <a:headEnd type="none"/>
            <a:tailEnd type="arrow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99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42704</TotalTime>
  <Words>1614</Words>
  <Application>Microsoft Macintosh PowerPoint</Application>
  <PresentationFormat>On-screen Show (4:3)</PresentationFormat>
  <Paragraphs>528</Paragraphs>
  <Slides>38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.HelveticaNeueDeskInterface-Regular</vt:lpstr>
      <vt:lpstr>Adobe Ming Std L</vt:lpstr>
      <vt:lpstr>Aharoni</vt:lpstr>
      <vt:lpstr>Calibri</vt:lpstr>
      <vt:lpstr>Calibri Light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Basic Frequency Hopping</vt:lpstr>
      <vt:lpstr>Adaptive Frequency Hopping</vt:lpstr>
      <vt:lpstr>Sniffing Bluetooth Traffic is Challenging</vt:lpstr>
      <vt:lpstr>Sniffing Bluetooth Traffic is Challenging</vt:lpstr>
      <vt:lpstr>Sniffing Bluetooth Traffic is Challenging</vt:lpstr>
      <vt:lpstr>State-of-the-Art Bluetooth Sniffers</vt:lpstr>
      <vt:lpstr>State-of-the-Art Bluetooth Sniffers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!</vt:lpstr>
    </vt:vector>
  </TitlesOfParts>
  <Company>MIT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shyamnath gollakota</dc:creator>
  <cp:lastModifiedBy>Guoliang Xing</cp:lastModifiedBy>
  <cp:revision>3327</cp:revision>
  <cp:lastPrinted>2008-08-07T05:01:17Z</cp:lastPrinted>
  <dcterms:created xsi:type="dcterms:W3CDTF">2008-08-17T15:31:35Z</dcterms:created>
  <dcterms:modified xsi:type="dcterms:W3CDTF">2016-06-29T04:05:57Z</dcterms:modified>
</cp:coreProperties>
</file>